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3.xml"/>
  <Override ContentType="application/vnd.openxmlformats-officedocument.drawingml.chart+xml" PartName="/ppt/charts/chart8.xml"/>
  <Override ContentType="application/vnd.openxmlformats-officedocument.drawingml.chart+xml" PartName="/ppt/charts/chart9.xml"/>
  <Override ContentType="application/vnd.openxmlformats-officedocument.drawingml.chart+xml" PartName="/ppt/charts/chart2.xml"/>
  <Override ContentType="application/vnd.openxmlformats-officedocument.drawingml.chart+xml" PartName="/ppt/charts/chart7.xml"/>
  <Override ContentType="application/vnd.openxmlformats-officedocument.drawingml.chart+xml" PartName="/ppt/charts/chart5.xml"/>
  <Override ContentType="application/vnd.openxmlformats-officedocument.drawingml.chart+xml" PartName="/ppt/charts/chart4.xml"/>
  <Override ContentType="application/vnd.openxmlformats-officedocument.drawingml.chart+xml" PartName="/ppt/charts/chart6.xml"/>
  <Override ContentType="application/vnd.openxmlformats-officedocument.drawingml.chart+xml" PartName="/ppt/charts/chart11.xml"/>
  <Override ContentType="application/vnd.openxmlformats-officedocument.drawingml.chart+xml" PartName="/ppt/charts/chart1.xml"/>
  <Override ContentType="application/vnd.openxmlformats-officedocument.drawingml.chart+xml" PartName="/ppt/charts/chart10.xml"/>
  <Override ContentType="application/vnd.openxmlformats-officedocument.drawingml.chart+xml" PartName="/ppt/charts/chart12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y="5143500" cx="9144000"/>
  <p:notesSz cx="6858000" cy="9144000"/>
  <p:embeddedFontLst>
    <p:embeddedFont>
      <p:font typeface="Proxima Nova"/>
      <p:regular r:id="rId65"/>
      <p:bold r:id="rId66"/>
      <p:italic r:id="rId67"/>
      <p:boldItalic r:id="rId68"/>
    </p:embeddedFont>
    <p:embeddedFont>
      <p:font typeface="Roboto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3" roundtripDataSignature="AMtx7mi4Im7psCeOQY2nHnXX8/vCsuKQ3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Manisha Sinh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5D2BA02-E5ED-4F89-A541-7A4DD7D3CA29}">
  <a:tblStyle styleId="{E5D2BA02-E5ED-4F89-A541-7A4DD7D3CA2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555B1FDD-2862-4EB8-AFE9-F06152FCCD5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EDD17A7-747B-4CF9-AC52-DFDF88907A26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customschemas.google.com/relationships/presentationmetadata" Target="metadata"/><Relationship Id="rId72" Type="http://schemas.openxmlformats.org/officeDocument/2006/relationships/font" Target="fonts/Roboto-bold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Roboto-italic.fntdata"/><Relationship Id="rId70" Type="http://schemas.openxmlformats.org/officeDocument/2006/relationships/font" Target="fonts/Roboto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font" Target="fonts/ProximaNova-bold.fntdata"/><Relationship Id="rId21" Type="http://schemas.openxmlformats.org/officeDocument/2006/relationships/slide" Target="slides/slide14.xml"/><Relationship Id="rId65" Type="http://schemas.openxmlformats.org/officeDocument/2006/relationships/font" Target="fonts/ProximaNova-regular.fntdata"/><Relationship Id="rId24" Type="http://schemas.openxmlformats.org/officeDocument/2006/relationships/slide" Target="slides/slide17.xml"/><Relationship Id="rId68" Type="http://schemas.openxmlformats.org/officeDocument/2006/relationships/font" Target="fonts/ProximaNova-boldItalic.fntdata"/><Relationship Id="rId23" Type="http://schemas.openxmlformats.org/officeDocument/2006/relationships/slide" Target="slides/slide16.xml"/><Relationship Id="rId67" Type="http://schemas.openxmlformats.org/officeDocument/2006/relationships/font" Target="fonts/ProximaNova-italic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oboto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harts/_rels/chart1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10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10.xlsx"/></Relationships>
</file>

<file path=ppt/charts/_rels/chart11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11.xlsx"/></Relationships>
</file>

<file path=ppt/charts/_rels/chart12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12.xlsx"/></Relationships>
</file>

<file path=ppt/charts/_rels/chart2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_rels/chart9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2715656"/>
        <c:axId val="-2132718696"/>
      </c:barChart>
      <c:catAx>
        <c:axId val="-21327156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2718696"/>
        <c:crosses val="autoZero"/>
        <c:auto val="1"/>
        <c:lblAlgn val="ctr"/>
        <c:lblOffset val="100"/>
        <c:noMultiLvlLbl val="0"/>
      </c:catAx>
      <c:valAx>
        <c:axId val="-213271869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27156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90.0</c:v>
                </c:pt>
                <c:pt idx="1">
                  <c:v>10.0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"/>
          <c:h val="0.353222774706705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81934168"/>
        <c:axId val="2081937144"/>
      </c:barChart>
      <c:catAx>
        <c:axId val="20819341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081937144"/>
        <c:crosses val="autoZero"/>
        <c:auto val="1"/>
        <c:lblAlgn val="ctr"/>
        <c:lblOffset val="100"/>
        <c:noMultiLvlLbl val="0"/>
      </c:catAx>
      <c:valAx>
        <c:axId val="208193714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208193416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2782760"/>
        <c:axId val="-2132785752"/>
      </c:barChart>
      <c:catAx>
        <c:axId val="-21327827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2785752"/>
        <c:crosses val="autoZero"/>
        <c:auto val="1"/>
        <c:lblAlgn val="ctr"/>
        <c:lblOffset val="100"/>
        <c:noMultiLvlLbl val="0"/>
      </c:catAx>
      <c:valAx>
        <c:axId val="-21327857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27827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"/>
          <c:h val="0.353222774706705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8379496"/>
        <c:axId val="-2138799752"/>
      </c:barChart>
      <c:catAx>
        <c:axId val="-21383794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8799752"/>
        <c:crosses val="autoZero"/>
        <c:auto val="1"/>
        <c:lblAlgn val="ctr"/>
        <c:lblOffset val="100"/>
        <c:noMultiLvlLbl val="0"/>
      </c:catAx>
      <c:valAx>
        <c:axId val="-21387997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83794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50.0</c:v>
                </c:pt>
                <c:pt idx="1">
                  <c:v>50.0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90.0</c:v>
                </c:pt>
                <c:pt idx="1">
                  <c:v>10.0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50.0</c:v>
                </c:pt>
                <c:pt idx="1">
                  <c:v>50.0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0-30T12:48:47.842">
    <p:pos x="397" y="418"/>
    <p:text>Should this be "terminate the loop"?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KmsrAH4"/>
      </p:ext>
    </p:extLst>
  </p:cm>
  <p:cm authorId="0" idx="2" dt="2020-10-30T12:49:21.741">
    <p:pos x="397" y="518"/>
    <p:text>should this be 'break statement'?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KmsrAIA"/>
      </p:ext>
    </p:extLst>
  </p:cm>
  <p:cm authorId="0" idx="3" dt="2020-10-30T12:49:58.370">
    <p:pos x="3040" y="436"/>
    <p:text>Should this be 'continue statement'?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KmsrAIE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006adcea6_0_1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3" name="Google Shape;613;ga006adcea6_0_18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9dbe2a1372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g9dbe2a137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9" name="Google Shape;709;g9dbe2a1372_0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9dbe2a1372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g9dbe2a137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4" name="Google Shape;724;g9dbe2a1372_0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ab5535e306_0_1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gab5535e306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2" name="Google Shape;732;gab5535e306_0_12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b5535e306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0" name="Google Shape;740;gab5535e306_0_12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9dbe2a1372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8" name="Google Shape;748;g9dbe2a137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9" name="Google Shape;749;g9dbe2a1372_0_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9dbe2a1372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3" name="Google Shape;763;g9dbe2a137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4" name="Google Shape;764;g9dbe2a1372_0_1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ab5535e306_0_18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gab5535e306_0_1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3" name="Google Shape;773;gab5535e306_0_18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ab5535e306_0_1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1" name="Google Shape;781;gab5535e306_0_18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9dbe2a1372_0_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9" name="Google Shape;789;g9dbe2a137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0" name="Google Shape;790;g9dbe2a1372_0_1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ab5535e306_0_25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gab5535e306_0_2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8" name="Google Shape;798;gab5535e306_0_25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a006adcea6_0_1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22" name="Google Shape;622;ga006adcea6_0_18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9dbe2a1372_0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g9dbe2a137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6" name="Google Shape;806;g9dbe2a1372_0_1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ac749e71f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4" name="Google Shape;814;gac749e71fc_0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ab5535e306_0_1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gab5535e306_0_18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ab5535e306_0_1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ab5535e306_0_18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b5535e306_0_2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gab5535e306_0_25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ab5535e306_0_2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gab5535e306_0_25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ac749e71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gac749e71f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ac749e71f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gac749e71fc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9dbe2a1372_0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2" name="Google Shape;922;g9dbe2a137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3" name="Google Shape;923;g9dbe2a1372_0_1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ac749e71fc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1" name="Google Shape;931;gac749e71f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2" name="Google Shape;932;gac749e71fc_0_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ab5535e3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2" name="Google Shape;632;gab5535e30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ac749e71f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gac749e71fc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ac749e71f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gac749e71fc_0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ac749e71fc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5" name="Google Shape;975;gac749e71f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6" name="Google Shape;976;gac749e71fc_0_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ac749e71f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gac749e71fc_0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ac749e71f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gac749e71fc_0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ac749e71f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6" name="Google Shape;1016;gac749e71fc_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ac749e71fc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4" name="Google Shape;1024;gac749e71f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5" name="Google Shape;1025;gac749e71fc_0_1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9dbe2a1372_0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2" name="Google Shape;1032;g9dbe2a137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3" name="Google Shape;1033;g9dbe2a1372_0_1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9dbe2a1372_0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1" name="Google Shape;1041;g9dbe2a137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2" name="Google Shape;1042;g9dbe2a1372_0_1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9dbe2a1372_0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g9dbe2a137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0" name="Google Shape;1050;g9dbe2a1372_0_1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2" name="Google Shape;64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ac749e71f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8" name="Google Shape;1058;gac749e71fc_0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9dbe2a1372_0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6" name="Google Shape;1066;g9dbe2a137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7" name="Google Shape;1067;g9dbe2a1372_0_2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9dbe2a1372_0_2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5" name="Google Shape;1075;g9dbe2a1372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6" name="Google Shape;1076;g9dbe2a1372_0_2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9dbe2a1372_0_2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3" name="Google Shape;1083;g9dbe2a1372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4" name="Google Shape;1084;g9dbe2a1372_0_2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ac749e71f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gac749e71fc_0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ac749e71f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gac749e71fc_0_1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9dbe2a1372_0_2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5" name="Google Shape;1125;g9dbe2a1372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6" name="Google Shape;1126;g9dbe2a1372_0_2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9dbe2a1372_0_2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4" name="Google Shape;1134;g9dbe2a1372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5" name="Google Shape;1135;g9dbe2a1372_0_2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ac749e71fc_0_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4" name="Google Shape;1144;gac749e71fc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5" name="Google Shape;1145;gac749e71fc_0_2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ac749e71fc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4" name="Google Shape;1154;gac749e71fc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a006adce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8" name="Google Shape;658;ga006adcea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9dbe2a1372_0_2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2" name="Google Shape;1162;g9dbe2a1372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3" name="Google Shape;1163;g9dbe2a1372_0_2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ac749e71fc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gac749e71fc_0_2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ac749e71fc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gac749e71fc_0_2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a006adcea6_0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2" name="Google Shape;1202;ga006adcea6_0_12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0" name="Google Shape;121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ab5535e306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5" name="Google Shape;1225;gab5535e306_0_6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3" name="Google Shape;123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4" name="Google Shape;124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a006adcea6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5" name="Google Shape;665;ga006adcea6_0_6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4" name="Google Shape;67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9c8c0e5fca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g9c8c0e5fc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1" name="Google Shape;691;g9c8c0e5fca_0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9dbe2a1372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g9dbe2a137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0" name="Google Shape;700;g9dbe2a1372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0" Type="http://schemas.openxmlformats.org/officeDocument/2006/relationships/image" Target="../media/image6.png"/><Relationship Id="rId9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20.png"/><Relationship Id="rId8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0.png"/><Relationship Id="rId4" Type="http://schemas.openxmlformats.org/officeDocument/2006/relationships/image" Target="../media/image19.png"/><Relationship Id="rId11" Type="http://schemas.openxmlformats.org/officeDocument/2006/relationships/image" Target="../media/image39.png"/><Relationship Id="rId10" Type="http://schemas.openxmlformats.org/officeDocument/2006/relationships/image" Target="../media/image27.png"/><Relationship Id="rId12" Type="http://schemas.openxmlformats.org/officeDocument/2006/relationships/image" Target="../media/image6.png"/><Relationship Id="rId9" Type="http://schemas.openxmlformats.org/officeDocument/2006/relationships/image" Target="../media/image37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6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5.xml"/><Relationship Id="rId3" Type="http://schemas.openxmlformats.org/officeDocument/2006/relationships/chart" Target="../charts/chart6.xml"/><Relationship Id="rId4" Type="http://schemas.openxmlformats.org/officeDocument/2006/relationships/chart" Target="../charts/chart7.xml"/><Relationship Id="rId5" Type="http://schemas.openxmlformats.org/officeDocument/2006/relationships/chart" Target="../charts/chart8.xml"/><Relationship Id="rId6" Type="http://schemas.openxmlformats.org/officeDocument/2006/relationships/chart" Target="../charts/chart9.xml"/><Relationship Id="rId7" Type="http://schemas.openxmlformats.org/officeDocument/2006/relationships/chart" Target="../charts/chart10.xml"/><Relationship Id="rId8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1.xml"/><Relationship Id="rId3" Type="http://schemas.openxmlformats.org/officeDocument/2006/relationships/image" Target="../media/image17.png"/><Relationship Id="rId4" Type="http://schemas.openxmlformats.org/officeDocument/2006/relationships/chart" Target="../charts/chart12.xml"/><Relationship Id="rId5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0" Type="http://schemas.openxmlformats.org/officeDocument/2006/relationships/image" Target="../media/image6.png"/><Relationship Id="rId9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20.png"/><Relationship Id="rId8" Type="http://schemas.openxmlformats.org/officeDocument/2006/relationships/image" Target="../media/image1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4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34"/>
          <p:cNvSpPr txBox="1"/>
          <p:nvPr>
            <p:ph idx="10" type="dt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72D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4"/>
          <p:cNvSpPr txBox="1"/>
          <p:nvPr>
            <p:ph idx="12" type="sldNum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9" name="Google Shape;19;p34"/>
          <p:cNvSpPr/>
          <p:nvPr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922" y="571887"/>
            <a:ext cx="2057400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2 Line Title, Infographics and Caption">
  <p:cSld name="2_2 Line Title, Infographics and Ca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7"/>
          <p:cNvSpPr/>
          <p:nvPr/>
        </p:nvSpPr>
        <p:spPr>
          <a:xfrm>
            <a:off x="-1" y="600076"/>
            <a:ext cx="9144001" cy="45434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7"/>
          <p:cNvSpPr/>
          <p:nvPr/>
        </p:nvSpPr>
        <p:spPr>
          <a:xfrm>
            <a:off x="-3" y="-20049"/>
            <a:ext cx="9144001" cy="5143500"/>
          </a:xfrm>
          <a:prstGeom prst="rect">
            <a:avLst/>
          </a:prstGeom>
          <a:blipFill rotWithShape="1">
            <a:blip r:embed="rId2">
              <a:alphaModFix amt="1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7"/>
          <p:cNvSpPr/>
          <p:nvPr>
            <p:ph idx="2" type="pic"/>
          </p:nvPr>
        </p:nvSpPr>
        <p:spPr>
          <a:xfrm>
            <a:off x="-2" y="-12112"/>
            <a:ext cx="9144002" cy="514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37"/>
          <p:cNvSpPr/>
          <p:nvPr>
            <p:ph idx="3" type="pic"/>
          </p:nvPr>
        </p:nvSpPr>
        <p:spPr>
          <a:xfrm>
            <a:off x="10220734" y="-3856910"/>
            <a:ext cx="9144001" cy="514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3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22" name="Google Shape;122;p37"/>
          <p:cNvSpPr txBox="1"/>
          <p:nvPr>
            <p:ph idx="1" type="body"/>
          </p:nvPr>
        </p:nvSpPr>
        <p:spPr>
          <a:xfrm>
            <a:off x="3213848" y="3489722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3" name="Google Shape;12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3847" y="2234762"/>
            <a:ext cx="5373512" cy="11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7"/>
          <p:cNvSpPr txBox="1"/>
          <p:nvPr/>
        </p:nvSpPr>
        <p:spPr>
          <a:xfrm>
            <a:off x="642167" y="610235"/>
            <a:ext cx="5493203" cy="8643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Arial"/>
              <a:buNone/>
            </a:pPr>
            <a:r>
              <a:rPr b="0" i="0" lang="en-IN" sz="3600" u="none" cap="none" strike="noStrike">
                <a:solidFill>
                  <a:srgbClr val="F5333F"/>
                </a:solidFill>
                <a:latin typeface="Arial"/>
                <a:ea typeface="Arial"/>
                <a:cs typeface="Arial"/>
                <a:sym typeface="Arial"/>
              </a:rPr>
              <a:t>Click to add Title</a:t>
            </a:r>
            <a:endParaRPr b="0" i="0" sz="3600" u="none" cap="none" strike="noStrike">
              <a:solidFill>
                <a:srgbClr val="F5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7"/>
          <p:cNvSpPr/>
          <p:nvPr/>
        </p:nvSpPr>
        <p:spPr>
          <a:xfrm>
            <a:off x="11718595" y="3690308"/>
            <a:ext cx="870" cy="1071"/>
          </a:xfrm>
          <a:custGeom>
            <a:rect b="b" l="l" r="r" t="t"/>
            <a:pathLst>
              <a:path extrusionOk="0" h="1071" w="87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2_Title Slid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1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41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41"/>
          <p:cNvSpPr txBox="1"/>
          <p:nvPr>
            <p:ph idx="10" type="dt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1400"/>
              <a:buFont typeface="Proxima Nova"/>
              <a:buNone/>
              <a:defRPr>
                <a:solidFill>
                  <a:srgbClr val="E72D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30" name="Google Shape;130;p41"/>
          <p:cNvSpPr txBox="1"/>
          <p:nvPr>
            <p:ph idx="12" type="sldNum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31" name="Google Shape;131;p41"/>
          <p:cNvSpPr/>
          <p:nvPr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922" y="571887"/>
            <a:ext cx="2057400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2 Line Title, Infographics and Caption">
  <p:cSld name="3_2 Line Title, Infographics and Caption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3"/>
          <p:cNvSpPr/>
          <p:nvPr/>
        </p:nvSpPr>
        <p:spPr>
          <a:xfrm>
            <a:off x="-1" y="600076"/>
            <a:ext cx="9144001" cy="45434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3"/>
          <p:cNvSpPr/>
          <p:nvPr/>
        </p:nvSpPr>
        <p:spPr>
          <a:xfrm>
            <a:off x="-3" y="-20049"/>
            <a:ext cx="9144001" cy="5143500"/>
          </a:xfrm>
          <a:prstGeom prst="rect">
            <a:avLst/>
          </a:prstGeom>
          <a:blipFill rotWithShape="1">
            <a:blip r:embed="rId2">
              <a:alphaModFix amt="1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3"/>
          <p:cNvSpPr/>
          <p:nvPr>
            <p:ph idx="2" type="pic"/>
          </p:nvPr>
        </p:nvSpPr>
        <p:spPr>
          <a:xfrm>
            <a:off x="-2" y="-12112"/>
            <a:ext cx="9144002" cy="514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43"/>
          <p:cNvSpPr/>
          <p:nvPr>
            <p:ph idx="3" type="pic"/>
          </p:nvPr>
        </p:nvSpPr>
        <p:spPr>
          <a:xfrm>
            <a:off x="10220734" y="-3856910"/>
            <a:ext cx="9144001" cy="514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4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39" name="Google Shape;139;p4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40" name="Google Shape;140;p43"/>
          <p:cNvSpPr txBox="1"/>
          <p:nvPr>
            <p:ph idx="1" type="body"/>
          </p:nvPr>
        </p:nvSpPr>
        <p:spPr>
          <a:xfrm>
            <a:off x="3213848" y="3489722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1" name="Google Shape;14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3847" y="2234762"/>
            <a:ext cx="5373512" cy="11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3"/>
          <p:cNvSpPr txBox="1"/>
          <p:nvPr/>
        </p:nvSpPr>
        <p:spPr>
          <a:xfrm>
            <a:off x="642167" y="610235"/>
            <a:ext cx="5493203" cy="8643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Arial"/>
              <a:buNone/>
            </a:pPr>
            <a:r>
              <a:rPr b="0" i="0" lang="en-IN" sz="3600" u="none" cap="none" strike="noStrike">
                <a:solidFill>
                  <a:srgbClr val="F5333F"/>
                </a:solidFill>
                <a:latin typeface="Arial"/>
                <a:ea typeface="Arial"/>
                <a:cs typeface="Arial"/>
                <a:sym typeface="Arial"/>
              </a:rPr>
              <a:t>Click to add Title</a:t>
            </a:r>
            <a:endParaRPr b="0" i="0" sz="3600" u="none" cap="none" strike="noStrike">
              <a:solidFill>
                <a:srgbClr val="F5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3"/>
          <p:cNvSpPr/>
          <p:nvPr/>
        </p:nvSpPr>
        <p:spPr>
          <a:xfrm>
            <a:off x="11718595" y="3690308"/>
            <a:ext cx="870" cy="1071"/>
          </a:xfrm>
          <a:custGeom>
            <a:rect b="b" l="l" r="r" t="t"/>
            <a:pathLst>
              <a:path extrusionOk="0" h="1071" w="87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ection Header" showMasterSp="0">
  <p:cSld name="6_Section Header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44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" name="Google Shape;147;p44"/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</p:grpSpPr>
        <p:sp>
          <p:nvSpPr>
            <p:cNvPr id="148" name="Google Shape;148;p44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44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4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44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44"/>
            <p:cNvSpPr/>
            <p:nvPr/>
          </p:nvSpPr>
          <p:spPr>
            <a:xfrm>
              <a:off x="3597306" y="4041650"/>
              <a:ext cx="326569" cy="653139"/>
            </a:xfrm>
            <a:custGeom>
              <a:rect b="b" l="l" r="r" t="t"/>
              <a:pathLst>
                <a:path extrusionOk="0" h="653141" w="32657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44"/>
          <p:cNvSpPr txBox="1"/>
          <p:nvPr>
            <p:ph idx="1" type="body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44"/>
          <p:cNvSpPr txBox="1"/>
          <p:nvPr>
            <p:ph idx="2" type="body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44"/>
          <p:cNvSpPr txBox="1"/>
          <p:nvPr>
            <p:ph idx="3" type="body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44"/>
          <p:cNvSpPr txBox="1"/>
          <p:nvPr>
            <p:ph idx="10" type="dt"/>
          </p:nvPr>
        </p:nvSpPr>
        <p:spPr>
          <a:xfrm>
            <a:off x="6367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57" name="Google Shape;157;p44"/>
          <p:cNvSpPr txBox="1"/>
          <p:nvPr>
            <p:ph idx="12" type="sldNum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58" name="Google Shape;15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44"/>
          <p:cNvSpPr/>
          <p:nvPr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" name="Google Shape;161;p44"/>
          <p:cNvGrpSpPr/>
          <p:nvPr/>
        </p:nvGrpSpPr>
        <p:grpSpPr>
          <a:xfrm>
            <a:off x="923664" y="3020755"/>
            <a:ext cx="775019" cy="174751"/>
            <a:chOff x="1326382" y="4041646"/>
            <a:chExt cx="2597497" cy="653143"/>
          </a:xfrm>
        </p:grpSpPr>
        <p:sp>
          <p:nvSpPr>
            <p:cNvPr id="162" name="Google Shape;162;p44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4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4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4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4"/>
            <p:cNvSpPr/>
            <p:nvPr/>
          </p:nvSpPr>
          <p:spPr>
            <a:xfrm>
              <a:off x="3597306" y="4041650"/>
              <a:ext cx="326569" cy="653139"/>
            </a:xfrm>
            <a:custGeom>
              <a:rect b="b" l="l" r="r" t="t"/>
              <a:pathLst>
                <a:path extrusionOk="0" h="653141" w="32657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44"/>
          <p:cNvSpPr txBox="1"/>
          <p:nvPr>
            <p:ph idx="4" type="body"/>
          </p:nvPr>
        </p:nvSpPr>
        <p:spPr>
          <a:xfrm>
            <a:off x="958283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44"/>
          <p:cNvSpPr txBox="1"/>
          <p:nvPr>
            <p:ph idx="5" type="body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44"/>
          <p:cNvSpPr txBox="1"/>
          <p:nvPr>
            <p:ph type="title"/>
          </p:nvPr>
        </p:nvSpPr>
        <p:spPr>
          <a:xfrm>
            <a:off x="630238" y="600075"/>
            <a:ext cx="6246812" cy="443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0" name="Google Shape;17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Imeline Infographic" showMasterSp="0">
  <p:cSld name="1_Title and TImeline Infographic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73" name="Google Shape;173;p4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74" name="Google Shape;17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5"/>
          <p:cNvSpPr txBox="1"/>
          <p:nvPr>
            <p:ph idx="1" type="body"/>
          </p:nvPr>
        </p:nvSpPr>
        <p:spPr>
          <a:xfrm>
            <a:off x="991750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45"/>
          <p:cNvSpPr txBox="1"/>
          <p:nvPr>
            <p:ph idx="2" type="body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45"/>
          <p:cNvSpPr txBox="1"/>
          <p:nvPr>
            <p:ph idx="3" type="body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45"/>
          <p:cNvSpPr txBox="1"/>
          <p:nvPr>
            <p:ph idx="4" type="body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45"/>
          <p:cNvSpPr txBox="1"/>
          <p:nvPr>
            <p:ph idx="5" type="body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45"/>
          <p:cNvSpPr txBox="1"/>
          <p:nvPr>
            <p:ph idx="6" type="body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45"/>
          <p:cNvSpPr txBox="1"/>
          <p:nvPr>
            <p:ph idx="7" type="body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45"/>
          <p:cNvSpPr txBox="1"/>
          <p:nvPr>
            <p:ph idx="8" type="body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45"/>
          <p:cNvSpPr txBox="1"/>
          <p:nvPr>
            <p:ph idx="9" type="body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45"/>
          <p:cNvSpPr txBox="1"/>
          <p:nvPr>
            <p:ph idx="13" type="body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45"/>
          <p:cNvSpPr txBox="1"/>
          <p:nvPr>
            <p:ph idx="14" type="body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45"/>
          <p:cNvSpPr txBox="1"/>
          <p:nvPr>
            <p:ph idx="15" type="body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45"/>
          <p:cNvSpPr txBox="1"/>
          <p:nvPr>
            <p:ph idx="16" type="body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45"/>
          <p:cNvSpPr txBox="1"/>
          <p:nvPr>
            <p:ph idx="17" type="body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45"/>
          <p:cNvSpPr txBox="1"/>
          <p:nvPr>
            <p:ph idx="18" type="body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45"/>
          <p:cNvSpPr txBox="1"/>
          <p:nvPr>
            <p:ph idx="19" type="body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45"/>
          <p:cNvSpPr txBox="1"/>
          <p:nvPr>
            <p:ph idx="20" type="body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45"/>
          <p:cNvSpPr txBox="1"/>
          <p:nvPr>
            <p:ph idx="21" type="body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45"/>
          <p:cNvSpPr txBox="1"/>
          <p:nvPr>
            <p:ph idx="22" type="body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45"/>
          <p:cNvSpPr txBox="1"/>
          <p:nvPr>
            <p:ph idx="23" type="body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95" name="Google Shape;19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5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45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8" name="Google Shape;1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ne Chart">
  <p:cSld name="1_Title and Line Char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01" name="Google Shape;201;p4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02" name="Google Shape;202;p47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9469" y="3232411"/>
            <a:ext cx="1333750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7"/>
          <p:cNvSpPr txBox="1"/>
          <p:nvPr>
            <p:ph idx="1" type="body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b="0" i="0" sz="182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47"/>
          <p:cNvSpPr txBox="1"/>
          <p:nvPr>
            <p:ph idx="2" type="body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47"/>
          <p:cNvSpPr txBox="1"/>
          <p:nvPr>
            <p:ph idx="3" type="body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47"/>
          <p:cNvSpPr txBox="1"/>
          <p:nvPr>
            <p:ph idx="4" type="body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47"/>
          <p:cNvSpPr txBox="1"/>
          <p:nvPr>
            <p:ph idx="5" type="body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47"/>
          <p:cNvSpPr txBox="1"/>
          <p:nvPr>
            <p:ph idx="6" type="body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47"/>
          <p:cNvSpPr txBox="1"/>
          <p:nvPr>
            <p:ph idx="7" type="body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47"/>
          <p:cNvSpPr/>
          <p:nvPr>
            <p:ph idx="8" type="chart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47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9469" y="3232411"/>
            <a:ext cx="1333750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7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47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8" name="Google Shape;21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oughnut Chart 2">
  <p:cSld name="1_Title and Doughnut Chart 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21" name="Google Shape;221;p4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22" name="Google Shape;222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8"/>
          <p:cNvSpPr txBox="1"/>
          <p:nvPr>
            <p:ph idx="1" type="body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" name="Google Shape;226;p48"/>
          <p:cNvSpPr txBox="1"/>
          <p:nvPr>
            <p:ph idx="2" type="body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Google Shape;227;p48"/>
          <p:cNvSpPr txBox="1"/>
          <p:nvPr>
            <p:ph idx="3" type="body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Google Shape;228;p48"/>
          <p:cNvSpPr txBox="1"/>
          <p:nvPr>
            <p:ph idx="4" type="body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9" name="Google Shape;22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48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4" name="Google Shape;234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nfograhic">
  <p:cSld name="1_Title and Infograhic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37" name="Google Shape;237;p4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38" name="Google Shape;23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9"/>
          <p:cNvSpPr txBox="1"/>
          <p:nvPr>
            <p:ph idx="1" type="body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49"/>
          <p:cNvSpPr txBox="1"/>
          <p:nvPr>
            <p:ph idx="2" type="body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49"/>
          <p:cNvSpPr txBox="1"/>
          <p:nvPr>
            <p:ph idx="3" type="body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49"/>
          <p:cNvSpPr txBox="1"/>
          <p:nvPr>
            <p:ph idx="4" type="body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" name="Google Shape;244;p49"/>
          <p:cNvSpPr txBox="1"/>
          <p:nvPr>
            <p:ph idx="5" type="body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" name="Google Shape;245;p49"/>
          <p:cNvSpPr txBox="1"/>
          <p:nvPr>
            <p:ph idx="6" type="body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" name="Google Shape;246;p49"/>
          <p:cNvSpPr txBox="1"/>
          <p:nvPr>
            <p:ph idx="7" type="body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" name="Google Shape;247;p49"/>
          <p:cNvSpPr txBox="1"/>
          <p:nvPr>
            <p:ph idx="8" type="body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p49"/>
          <p:cNvSpPr txBox="1"/>
          <p:nvPr>
            <p:ph idx="9" type="body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" name="Google Shape;249;p49"/>
          <p:cNvSpPr txBox="1"/>
          <p:nvPr>
            <p:ph idx="13" type="body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" name="Google Shape;250;p49"/>
          <p:cNvSpPr txBox="1"/>
          <p:nvPr>
            <p:ph idx="14" type="body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Google Shape;251;p49"/>
          <p:cNvSpPr txBox="1"/>
          <p:nvPr>
            <p:ph idx="15" type="body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49"/>
          <p:cNvSpPr txBox="1"/>
          <p:nvPr>
            <p:ph idx="16" type="body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49"/>
          <p:cNvSpPr txBox="1"/>
          <p:nvPr>
            <p:ph idx="17" type="body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49"/>
          <p:cNvSpPr txBox="1"/>
          <p:nvPr>
            <p:ph idx="18" type="body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" name="Google Shape;255;p49"/>
          <p:cNvSpPr txBox="1"/>
          <p:nvPr>
            <p:ph idx="19" type="body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" name="Google Shape;256;p49"/>
          <p:cNvSpPr txBox="1"/>
          <p:nvPr>
            <p:ph idx="20" type="body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Google Shape;257;p49"/>
          <p:cNvSpPr txBox="1"/>
          <p:nvPr>
            <p:ph idx="21" type="body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58" name="Google Shape;25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9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2" name="Google Shape;26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nfographic 2">
  <p:cSld name="1_Title and Infographic 2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65" name="Google Shape;265;p5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descr="C:\Users\diyajoseph\Desktop\New folder (3)\Infographics-01-01.png" id="266" name="Google Shape;26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49184" y="1331625"/>
            <a:ext cx="3644856" cy="36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50"/>
          <p:cNvSpPr txBox="1"/>
          <p:nvPr>
            <p:ph idx="1" type="body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b="0" i="0" sz="182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" name="Google Shape;268;p50"/>
          <p:cNvSpPr txBox="1"/>
          <p:nvPr>
            <p:ph idx="2" type="body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50"/>
          <p:cNvSpPr txBox="1"/>
          <p:nvPr>
            <p:ph idx="3" type="body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50"/>
          <p:cNvSpPr txBox="1"/>
          <p:nvPr>
            <p:ph idx="4" type="body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50"/>
          <p:cNvSpPr txBox="1"/>
          <p:nvPr>
            <p:ph idx="5" type="body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50"/>
          <p:cNvSpPr txBox="1"/>
          <p:nvPr>
            <p:ph idx="6" type="body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50"/>
          <p:cNvSpPr txBox="1"/>
          <p:nvPr>
            <p:ph idx="7" type="body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50"/>
          <p:cNvSpPr txBox="1"/>
          <p:nvPr>
            <p:ph idx="8" type="body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" name="Google Shape;275;p50"/>
          <p:cNvSpPr txBox="1"/>
          <p:nvPr>
            <p:ph idx="9" type="body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" name="Google Shape;276;p50"/>
          <p:cNvSpPr txBox="1"/>
          <p:nvPr>
            <p:ph idx="13" type="body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Google Shape;277;p50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nfographic 3">
  <p:cSld name="1_Title and Infographic 3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81" name="Google Shape;281;p5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82" name="Google Shape;282;p51"/>
          <p:cNvSpPr txBox="1"/>
          <p:nvPr>
            <p:ph idx="1" type="body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51"/>
          <p:cNvSpPr txBox="1"/>
          <p:nvPr>
            <p:ph idx="2" type="body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" name="Google Shape;284;p51"/>
          <p:cNvSpPr txBox="1"/>
          <p:nvPr>
            <p:ph idx="3" type="body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" name="Google Shape;285;p51"/>
          <p:cNvSpPr txBox="1"/>
          <p:nvPr>
            <p:ph idx="4" type="body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" name="Google Shape;286;p51"/>
          <p:cNvSpPr txBox="1"/>
          <p:nvPr>
            <p:ph idx="5" type="body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" name="Google Shape;287;p51"/>
          <p:cNvSpPr txBox="1"/>
          <p:nvPr>
            <p:ph idx="6" type="body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" name="Google Shape;288;p51"/>
          <p:cNvSpPr txBox="1"/>
          <p:nvPr>
            <p:ph idx="7" type="body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" name="Google Shape;289;p51"/>
          <p:cNvSpPr txBox="1"/>
          <p:nvPr>
            <p:ph idx="8" type="body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" name="Google Shape;290;p51"/>
          <p:cNvSpPr txBox="1"/>
          <p:nvPr>
            <p:ph idx="9" type="body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" name="Google Shape;291;p51"/>
          <p:cNvSpPr txBox="1"/>
          <p:nvPr>
            <p:ph idx="13" type="body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" name="Google Shape;292;p51"/>
          <p:cNvSpPr txBox="1"/>
          <p:nvPr>
            <p:ph idx="14" type="body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" name="Google Shape;293;p51"/>
          <p:cNvSpPr txBox="1"/>
          <p:nvPr>
            <p:ph idx="15" type="body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" name="Google Shape;294;p51"/>
          <p:cNvSpPr txBox="1"/>
          <p:nvPr>
            <p:ph idx="16" type="body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5" name="Google Shape;295;p51"/>
          <p:cNvSpPr txBox="1"/>
          <p:nvPr>
            <p:ph idx="17" type="body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6" name="Google Shape;296;p51"/>
          <p:cNvSpPr txBox="1"/>
          <p:nvPr>
            <p:ph idx="18" type="body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7" name="Google Shape;297;p51"/>
          <p:cNvSpPr txBox="1"/>
          <p:nvPr>
            <p:ph idx="19" type="body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8" name="Google Shape;298;p51"/>
          <p:cNvSpPr txBox="1"/>
          <p:nvPr>
            <p:ph idx="20" type="body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9" name="Google Shape;299;p51"/>
          <p:cNvSpPr txBox="1"/>
          <p:nvPr>
            <p:ph idx="21" type="body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51"/>
          <p:cNvSpPr txBox="1"/>
          <p:nvPr>
            <p:ph idx="22" type="body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" name="Google Shape;301;p51"/>
          <p:cNvSpPr txBox="1"/>
          <p:nvPr>
            <p:ph idx="23" type="body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" name="Google Shape;302;p51"/>
          <p:cNvSpPr txBox="1"/>
          <p:nvPr>
            <p:ph idx="24" type="body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" name="Google Shape;303;p51"/>
          <p:cNvSpPr txBox="1"/>
          <p:nvPr>
            <p:ph idx="25" type="body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" name="Google Shape;304;p51"/>
          <p:cNvSpPr txBox="1"/>
          <p:nvPr>
            <p:ph idx="26" type="body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51"/>
          <p:cNvSpPr txBox="1"/>
          <p:nvPr>
            <p:ph idx="27" type="body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306" name="Google Shape;306;p51"/>
          <p:cNvGrpSpPr/>
          <p:nvPr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</p:grpSpPr>
        <p:sp>
          <p:nvSpPr>
            <p:cNvPr id="307" name="Google Shape;307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13500000" name="adj1"/>
                <a:gd fmla="val 16200000" name="adj2"/>
                <a:gd fmla="val 3430" name="adj3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10800000" name="adj1"/>
                <a:gd fmla="val 13500000" name="adj2"/>
                <a:gd fmla="val 3430" name="adj3"/>
              </a:avLst>
            </a:prstGeom>
            <a:solidFill>
              <a:srgbClr val="9D9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8100000" name="adj1"/>
                <a:gd fmla="val 10800000" name="adj2"/>
                <a:gd fmla="val 3430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5400000" name="adj1"/>
                <a:gd fmla="val 8100000" name="adj2"/>
                <a:gd fmla="val 3430" name="adj3"/>
              </a:avLst>
            </a:prstGeom>
            <a:solidFill>
              <a:srgbClr val="B4B4B4"/>
            </a:solidFill>
            <a:ln cap="flat" cmpd="sng" w="9525">
              <a:solidFill>
                <a:srgbClr val="A8A8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2700000" name="adj1"/>
                <a:gd fmla="val 5400000" name="adj2"/>
                <a:gd fmla="val 3430" name="adj3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0" name="adj1"/>
                <a:gd fmla="val 2700000" name="adj2"/>
                <a:gd fmla="val 3430" name="adj3"/>
              </a:avLst>
            </a:prstGeom>
            <a:solidFill>
              <a:srgbClr val="F63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18900000" name="adj1"/>
                <a:gd fmla="val 0" name="adj2"/>
                <a:gd fmla="val 3430" name="adj3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16200000" name="adj1"/>
                <a:gd fmla="val 18900000" name="adj2"/>
                <a:gd fmla="val 3430" name="adj3"/>
              </a:avLst>
            </a:prstGeom>
            <a:solidFill>
              <a:srgbClr val="F63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51"/>
            <p:cNvSpPr/>
            <p:nvPr/>
          </p:nvSpPr>
          <p:spPr>
            <a:xfrm>
              <a:off x="3128723" y="1600108"/>
              <a:ext cx="1993614" cy="1993614"/>
            </a:xfrm>
            <a:custGeom>
              <a:rect b="b" l="l" r="r" t="t"/>
              <a:pathLst>
                <a:path extrusionOk="0" h="1993614" w="1993614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cap="flat" cmpd="sng" w="50800">
              <a:solidFill>
                <a:srgbClr val="4C4C4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07175" lIns="307175" spcFirstLastPara="1" rIns="307175" wrap="square" tIns="307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6" name="Google Shape;316;p51"/>
            <p:cNvSpPr/>
            <p:nvPr/>
          </p:nvSpPr>
          <p:spPr>
            <a:xfrm>
              <a:off x="3657379" y="197234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cap="flat" cmpd="sng" w="57150">
              <a:solidFill>
                <a:srgbClr val="F6323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63775" lIns="163775" spcFirstLastPara="1" rIns="163775" wrap="square" tIns="16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1"/>
            <p:cNvSpPr/>
            <p:nvPr/>
          </p:nvSpPr>
          <p:spPr>
            <a:xfrm>
              <a:off x="5023178" y="762966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cap="flat" cmpd="sng" w="571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63775" lIns="163775" spcFirstLastPara="1" rIns="163775" wrap="square" tIns="16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1"/>
            <p:cNvSpPr/>
            <p:nvPr/>
          </p:nvSpPr>
          <p:spPr>
            <a:xfrm>
              <a:off x="5588911" y="2128764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cap="flat" cmpd="sng" w="57150">
              <a:solidFill>
                <a:srgbClr val="F6323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63775" lIns="163775" spcFirstLastPara="1" rIns="163775" wrap="square" tIns="16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1"/>
            <p:cNvSpPr/>
            <p:nvPr/>
          </p:nvSpPr>
          <p:spPr>
            <a:xfrm>
              <a:off x="5023177" y="3494562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cap="flat" cmpd="sng" w="57150">
              <a:solidFill>
                <a:srgbClr val="9D9D9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63775" lIns="163775" spcFirstLastPara="1" rIns="163775" wrap="square" tIns="16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1"/>
            <p:cNvSpPr/>
            <p:nvPr/>
          </p:nvSpPr>
          <p:spPr>
            <a:xfrm>
              <a:off x="3657379" y="4060295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cap="flat" cmpd="sng" w="57150">
              <a:solidFill>
                <a:srgbClr val="F6323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7900" lIns="187900" spcFirstLastPara="1" rIns="187900" wrap="square" tIns="187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r>
                <a:t/>
              </a:r>
              <a:endPara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1"/>
            <p:cNvSpPr/>
            <p:nvPr/>
          </p:nvSpPr>
          <p:spPr>
            <a:xfrm>
              <a:off x="2291582" y="3494564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cap="flat" cmpd="sng" w="57150">
              <a:solidFill>
                <a:srgbClr val="A8A8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7900" lIns="187900" spcFirstLastPara="1" rIns="187900" wrap="square" tIns="187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r>
                <a:t/>
              </a:r>
              <a:endPara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1"/>
            <p:cNvSpPr/>
            <p:nvPr/>
          </p:nvSpPr>
          <p:spPr>
            <a:xfrm>
              <a:off x="1725851" y="2128764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cap="flat" cmpd="sng" w="571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7900" lIns="187900" spcFirstLastPara="1" rIns="187900" wrap="square" tIns="187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r>
                <a:t/>
              </a:r>
              <a:endPara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1"/>
            <p:cNvSpPr/>
            <p:nvPr/>
          </p:nvSpPr>
          <p:spPr>
            <a:xfrm>
              <a:off x="2291581" y="762965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cap="flat" cmpd="sng" w="57150">
              <a:solidFill>
                <a:srgbClr val="98989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7900" lIns="187900" spcFirstLastPara="1" rIns="187900" wrap="square" tIns="187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r>
                <a:t/>
              </a:r>
              <a:endPara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4" name="Google Shape;32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1"/>
          <p:cNvSpPr txBox="1"/>
          <p:nvPr>
            <p:ph idx="28" type="body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" name="Google Shape;333;p51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51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5" name="Google Shape;335;p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">
  <p:cSld name="2_Divi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4" name="Google Shape;24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5" name="Google Shape;2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5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5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">
  <p:cSld name="1_Divider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" name="Google Shape;338;p5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5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40" name="Google Shape;34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picture with caption" showMasterSp="0">
  <p:cSld name="Title and 3 picture with caption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5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4"/>
          <p:cNvSpPr txBox="1"/>
          <p:nvPr>
            <p:ph type="title"/>
          </p:nvPr>
        </p:nvSpPr>
        <p:spPr>
          <a:xfrm>
            <a:off x="629841" y="600075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54"/>
          <p:cNvSpPr/>
          <p:nvPr>
            <p:ph idx="2" type="pic"/>
          </p:nvPr>
        </p:nvSpPr>
        <p:spPr>
          <a:xfrm>
            <a:off x="1445363" y="1382268"/>
            <a:ext cx="1668121" cy="1946672"/>
          </a:xfrm>
          <a:prstGeom prst="rect">
            <a:avLst/>
          </a:prstGeom>
          <a:noFill/>
          <a:ln>
            <a:noFill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" name="Google Shape;349;p54"/>
          <p:cNvSpPr/>
          <p:nvPr>
            <p:ph idx="3" type="pic"/>
          </p:nvPr>
        </p:nvSpPr>
        <p:spPr>
          <a:xfrm>
            <a:off x="3744984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" name="Google Shape;350;p54"/>
          <p:cNvSpPr/>
          <p:nvPr>
            <p:ph idx="4" type="pic"/>
          </p:nvPr>
        </p:nvSpPr>
        <p:spPr>
          <a:xfrm>
            <a:off x="6055443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" name="Google Shape;351;p54"/>
          <p:cNvSpPr txBox="1"/>
          <p:nvPr>
            <p:ph idx="1" type="body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b="1" i="0" sz="1215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" name="Google Shape;352;p54"/>
          <p:cNvSpPr txBox="1"/>
          <p:nvPr>
            <p:ph idx="5" type="body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b="1" i="0" sz="1215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" name="Google Shape;353;p54"/>
          <p:cNvSpPr txBox="1"/>
          <p:nvPr>
            <p:ph idx="6" type="body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b="1" i="0" sz="1215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" name="Google Shape;354;p54"/>
          <p:cNvSpPr txBox="1"/>
          <p:nvPr>
            <p:ph idx="7" type="body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b="0" i="0" sz="939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" name="Google Shape;355;p54"/>
          <p:cNvSpPr txBox="1"/>
          <p:nvPr>
            <p:ph idx="8" type="body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b="0" i="0" sz="939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" name="Google Shape;356;p54"/>
          <p:cNvSpPr txBox="1"/>
          <p:nvPr>
            <p:ph idx="9" type="body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b="0" i="0" sz="939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" name="Google Shape;357;p5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5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59" name="Google Shape;35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pictures" showMasterSp="0">
  <p:cSld name="Title and 2 pictures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5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55"/>
          <p:cNvSpPr txBox="1"/>
          <p:nvPr>
            <p:ph type="title"/>
          </p:nvPr>
        </p:nvSpPr>
        <p:spPr>
          <a:xfrm>
            <a:off x="642473" y="546498"/>
            <a:ext cx="5902706" cy="5679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55"/>
          <p:cNvSpPr/>
          <p:nvPr>
            <p:ph idx="2" type="pic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" name="Google Shape;365;p55"/>
          <p:cNvSpPr/>
          <p:nvPr>
            <p:ph idx="3" type="pic"/>
          </p:nvPr>
        </p:nvSpPr>
        <p:spPr>
          <a:xfrm>
            <a:off x="621848" y="1868091"/>
            <a:ext cx="25920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" name="Google Shape;366;p55"/>
          <p:cNvSpPr txBox="1"/>
          <p:nvPr>
            <p:ph idx="1" type="body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b="1" i="0" sz="121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" name="Google Shape;367;p55"/>
          <p:cNvSpPr txBox="1"/>
          <p:nvPr>
            <p:ph idx="4" type="body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b="0" i="0" sz="131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55"/>
          <p:cNvSpPr txBox="1"/>
          <p:nvPr>
            <p:ph idx="10" type="dt"/>
          </p:nvPr>
        </p:nvSpPr>
        <p:spPr>
          <a:xfrm>
            <a:off x="642473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55"/>
          <p:cNvSpPr txBox="1"/>
          <p:nvPr>
            <p:ph idx="12" type="sldNum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70" name="Google Shape;370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5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55"/>
          <p:cNvSpPr/>
          <p:nvPr/>
        </p:nvSpPr>
        <p:spPr>
          <a:xfrm>
            <a:off x="4599929" y="1870236"/>
            <a:ext cx="3969000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cons and Content">
  <p:cSld name="Title, Icons and Content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7869" y="98885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869" y="146904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869" y="1948824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869" y="242716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7868" y="2907797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6"/>
          <p:cNvSpPr txBox="1"/>
          <p:nvPr>
            <p:ph idx="1" type="body"/>
          </p:nvPr>
        </p:nvSpPr>
        <p:spPr>
          <a:xfrm>
            <a:off x="878243" y="157250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" name="Google Shape;381;p56"/>
          <p:cNvSpPr txBox="1"/>
          <p:nvPr>
            <p:ph idx="2" type="body"/>
          </p:nvPr>
        </p:nvSpPr>
        <p:spPr>
          <a:xfrm>
            <a:off x="878243" y="1088140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" name="Google Shape;382;p56"/>
          <p:cNvSpPr txBox="1"/>
          <p:nvPr>
            <p:ph idx="3" type="body"/>
          </p:nvPr>
        </p:nvSpPr>
        <p:spPr>
          <a:xfrm>
            <a:off x="878243" y="2046971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" name="Google Shape;383;p56"/>
          <p:cNvSpPr txBox="1"/>
          <p:nvPr>
            <p:ph idx="4" type="body"/>
          </p:nvPr>
        </p:nvSpPr>
        <p:spPr>
          <a:xfrm>
            <a:off x="878243" y="252895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" name="Google Shape;384;p56"/>
          <p:cNvSpPr txBox="1"/>
          <p:nvPr>
            <p:ph idx="5" type="body"/>
          </p:nvPr>
        </p:nvSpPr>
        <p:spPr>
          <a:xfrm>
            <a:off x="878243" y="300539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" name="Google Shape;385;p56"/>
          <p:cNvSpPr txBox="1"/>
          <p:nvPr>
            <p:ph idx="6" type="body"/>
          </p:nvPr>
        </p:nvSpPr>
        <p:spPr>
          <a:xfrm>
            <a:off x="4359486" y="1572507"/>
            <a:ext cx="2413617" cy="231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" name="Google Shape;386;p56"/>
          <p:cNvSpPr txBox="1"/>
          <p:nvPr>
            <p:ph idx="7" type="body"/>
          </p:nvPr>
        </p:nvSpPr>
        <p:spPr>
          <a:xfrm>
            <a:off x="4359486" y="1088140"/>
            <a:ext cx="2413617" cy="241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7" name="Google Shape;387;p56"/>
          <p:cNvSpPr txBox="1"/>
          <p:nvPr>
            <p:ph idx="8" type="body"/>
          </p:nvPr>
        </p:nvSpPr>
        <p:spPr>
          <a:xfrm>
            <a:off x="4359486" y="2046971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" name="Google Shape;388;p56"/>
          <p:cNvSpPr txBox="1"/>
          <p:nvPr>
            <p:ph idx="9" type="body"/>
          </p:nvPr>
        </p:nvSpPr>
        <p:spPr>
          <a:xfrm>
            <a:off x="4359486" y="252895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9" name="Google Shape;389;p56"/>
          <p:cNvSpPr txBox="1"/>
          <p:nvPr>
            <p:ph idx="13" type="body"/>
          </p:nvPr>
        </p:nvSpPr>
        <p:spPr>
          <a:xfrm>
            <a:off x="4359486" y="300539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" name="Google Shape;390;p5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5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2" name="Google Shape;392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427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427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427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427" y="243555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0426" y="291618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74155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74154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74153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74153" y="2434706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74153" y="2914489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56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04" name="Google Shape;404;p5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ection Header" showMasterSp="0">
  <p:cSld name="5_Section Header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7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57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408;p57"/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</p:grpSpPr>
        <p:sp>
          <p:nvSpPr>
            <p:cNvPr id="409" name="Google Shape;409;p57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7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57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57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57"/>
            <p:cNvSpPr/>
            <p:nvPr/>
          </p:nvSpPr>
          <p:spPr>
            <a:xfrm>
              <a:off x="3597306" y="4041650"/>
              <a:ext cx="326569" cy="653139"/>
            </a:xfrm>
            <a:custGeom>
              <a:rect b="b" l="l" r="r" t="t"/>
              <a:pathLst>
                <a:path extrusionOk="0" h="653141" w="32657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57"/>
          <p:cNvSpPr txBox="1"/>
          <p:nvPr>
            <p:ph idx="1" type="body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57"/>
          <p:cNvSpPr txBox="1"/>
          <p:nvPr>
            <p:ph idx="2" type="body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" name="Google Shape;416;p57"/>
          <p:cNvSpPr txBox="1"/>
          <p:nvPr>
            <p:ph idx="3" type="body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" name="Google Shape;417;p57"/>
          <p:cNvSpPr txBox="1"/>
          <p:nvPr>
            <p:ph idx="10" type="dt"/>
          </p:nvPr>
        </p:nvSpPr>
        <p:spPr>
          <a:xfrm>
            <a:off x="6367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" name="Google Shape;418;p57"/>
          <p:cNvSpPr txBox="1"/>
          <p:nvPr>
            <p:ph idx="12" type="sldNum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19" name="Google Shape;419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7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7"/>
          <p:cNvSpPr/>
          <p:nvPr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2" name="Google Shape;422;p57"/>
          <p:cNvGrpSpPr/>
          <p:nvPr/>
        </p:nvGrpSpPr>
        <p:grpSpPr>
          <a:xfrm>
            <a:off x="923664" y="3020755"/>
            <a:ext cx="775019" cy="174751"/>
            <a:chOff x="1326382" y="4041646"/>
            <a:chExt cx="2597497" cy="653143"/>
          </a:xfrm>
        </p:grpSpPr>
        <p:sp>
          <p:nvSpPr>
            <p:cNvPr id="423" name="Google Shape;423;p57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57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57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57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57"/>
            <p:cNvSpPr/>
            <p:nvPr/>
          </p:nvSpPr>
          <p:spPr>
            <a:xfrm>
              <a:off x="3597306" y="4041650"/>
              <a:ext cx="326569" cy="653139"/>
            </a:xfrm>
            <a:custGeom>
              <a:rect b="b" l="l" r="r" t="t"/>
              <a:pathLst>
                <a:path extrusionOk="0" h="653141" w="32657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" name="Google Shape;428;p57"/>
          <p:cNvSpPr txBox="1"/>
          <p:nvPr>
            <p:ph idx="4" type="body"/>
          </p:nvPr>
        </p:nvSpPr>
        <p:spPr>
          <a:xfrm>
            <a:off x="958283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9" name="Google Shape;429;p57"/>
          <p:cNvSpPr txBox="1"/>
          <p:nvPr>
            <p:ph idx="5" type="body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0" name="Google Shape;430;p57"/>
          <p:cNvSpPr txBox="1"/>
          <p:nvPr>
            <p:ph type="title"/>
          </p:nvPr>
        </p:nvSpPr>
        <p:spPr>
          <a:xfrm>
            <a:off x="630238" y="600075"/>
            <a:ext cx="6246812" cy="443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31" name="Google Shape;43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Imeline Infographic" showMasterSp="0">
  <p:cSld name="Title and TImeline Infographic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5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35" name="Google Shape;435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8"/>
          <p:cNvSpPr txBox="1"/>
          <p:nvPr>
            <p:ph idx="1" type="body"/>
          </p:nvPr>
        </p:nvSpPr>
        <p:spPr>
          <a:xfrm>
            <a:off x="991750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" name="Google Shape;437;p58"/>
          <p:cNvSpPr txBox="1"/>
          <p:nvPr>
            <p:ph idx="2" type="body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p58"/>
          <p:cNvSpPr txBox="1"/>
          <p:nvPr>
            <p:ph idx="3" type="body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" name="Google Shape;439;p58"/>
          <p:cNvSpPr txBox="1"/>
          <p:nvPr>
            <p:ph idx="4" type="body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" name="Google Shape;440;p58"/>
          <p:cNvSpPr txBox="1"/>
          <p:nvPr>
            <p:ph idx="5" type="body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" name="Google Shape;441;p58"/>
          <p:cNvSpPr txBox="1"/>
          <p:nvPr>
            <p:ph idx="6" type="body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" name="Google Shape;442;p58"/>
          <p:cNvSpPr txBox="1"/>
          <p:nvPr>
            <p:ph idx="7" type="body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3" name="Google Shape;443;p58"/>
          <p:cNvSpPr txBox="1"/>
          <p:nvPr>
            <p:ph idx="8" type="body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" name="Google Shape;444;p58"/>
          <p:cNvSpPr txBox="1"/>
          <p:nvPr>
            <p:ph idx="9" type="body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5" name="Google Shape;445;p58"/>
          <p:cNvSpPr txBox="1"/>
          <p:nvPr>
            <p:ph idx="13" type="body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" name="Google Shape;446;p58"/>
          <p:cNvSpPr txBox="1"/>
          <p:nvPr>
            <p:ph idx="14" type="body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7" name="Google Shape;447;p58"/>
          <p:cNvSpPr txBox="1"/>
          <p:nvPr>
            <p:ph idx="15" type="body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8" name="Google Shape;448;p58"/>
          <p:cNvSpPr txBox="1"/>
          <p:nvPr>
            <p:ph idx="16" type="body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9" name="Google Shape;449;p58"/>
          <p:cNvSpPr txBox="1"/>
          <p:nvPr>
            <p:ph idx="17" type="body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0" name="Google Shape;450;p58"/>
          <p:cNvSpPr txBox="1"/>
          <p:nvPr>
            <p:ph idx="18" type="body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1" name="Google Shape;451;p58"/>
          <p:cNvSpPr txBox="1"/>
          <p:nvPr>
            <p:ph idx="19" type="body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2" name="Google Shape;452;p58"/>
          <p:cNvSpPr txBox="1"/>
          <p:nvPr>
            <p:ph idx="20" type="body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58"/>
          <p:cNvSpPr txBox="1"/>
          <p:nvPr>
            <p:ph idx="21" type="body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" name="Google Shape;454;p58"/>
          <p:cNvSpPr txBox="1"/>
          <p:nvPr>
            <p:ph idx="22" type="body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5" name="Google Shape;455;p58"/>
          <p:cNvSpPr txBox="1"/>
          <p:nvPr>
            <p:ph idx="23" type="body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56" name="Google Shape;456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58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59" name="Google Shape;45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oughnut Chart">
  <p:cSld name="Title and Doughnut Chart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5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63" name="Google Shape;463;p5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9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65" name="Google Shape;46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ne Chart">
  <p:cSld name="Title and Line Chart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6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69" name="Google Shape;469;p60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0" name="Google Shape;470;p60"/>
          <p:cNvGraphicFramePr/>
          <p:nvPr/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r:id="rId2"/>
          </a:graphicData>
        </a:graphic>
      </p:graphicFrame>
      <p:graphicFrame>
        <p:nvGraphicFramePr>
          <p:cNvPr id="471" name="Google Shape;471;p60"/>
          <p:cNvGraphicFramePr/>
          <p:nvPr/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472" name="Google Shape;472;p60"/>
          <p:cNvSpPr txBox="1"/>
          <p:nvPr>
            <p:ph idx="1" type="body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b="0" i="0" sz="182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3" name="Google Shape;473;p60"/>
          <p:cNvSpPr txBox="1"/>
          <p:nvPr>
            <p:ph idx="2" type="body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4" name="Google Shape;474;p60"/>
          <p:cNvSpPr txBox="1"/>
          <p:nvPr>
            <p:ph idx="3" type="body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5" name="Google Shape;475;p60"/>
          <p:cNvSpPr txBox="1"/>
          <p:nvPr>
            <p:ph idx="4" type="body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" name="Google Shape;476;p60"/>
          <p:cNvSpPr txBox="1"/>
          <p:nvPr>
            <p:ph idx="5" type="body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7" name="Google Shape;477;p60"/>
          <p:cNvSpPr txBox="1"/>
          <p:nvPr>
            <p:ph idx="6" type="body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60"/>
          <p:cNvSpPr txBox="1"/>
          <p:nvPr>
            <p:ph idx="7" type="body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60"/>
          <p:cNvSpPr/>
          <p:nvPr>
            <p:ph idx="8" type="chart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60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81" name="Google Shape;481;p60"/>
          <p:cNvGraphicFramePr/>
          <p:nvPr/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r:id="rId4"/>
          </a:graphicData>
        </a:graphic>
      </p:graphicFrame>
      <p:graphicFrame>
        <p:nvGraphicFramePr>
          <p:cNvPr id="482" name="Google Shape;482;p60"/>
          <p:cNvGraphicFramePr/>
          <p:nvPr/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r:id="rId5"/>
          </a:graphicData>
        </a:graphic>
      </p:graphicFrame>
      <p:sp>
        <p:nvSpPr>
          <p:cNvPr id="483" name="Google Shape;483;p60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60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85" name="Google Shape;485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oughnut Chart 2">
  <p:cSld name="Title and Doughnut Chart 2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6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aphicFrame>
        <p:nvGraphicFramePr>
          <p:cNvPr id="489" name="Google Shape;489;p61"/>
          <p:cNvGraphicFramePr/>
          <p:nvPr/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r:id="rId2"/>
          </a:graphicData>
        </a:graphic>
      </p:graphicFrame>
      <p:graphicFrame>
        <p:nvGraphicFramePr>
          <p:cNvPr id="490" name="Google Shape;490;p61"/>
          <p:cNvGraphicFramePr/>
          <p:nvPr/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r:id="rId3"/>
          </a:graphicData>
        </a:graphic>
      </p:graphicFrame>
      <p:graphicFrame>
        <p:nvGraphicFramePr>
          <p:cNvPr id="491" name="Google Shape;491;p61"/>
          <p:cNvGraphicFramePr/>
          <p:nvPr/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r:id="rId4"/>
          </a:graphicData>
        </a:graphic>
      </p:graphicFrame>
      <p:sp>
        <p:nvSpPr>
          <p:cNvPr id="492" name="Google Shape;492;p61"/>
          <p:cNvSpPr txBox="1"/>
          <p:nvPr>
            <p:ph idx="1" type="body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3" name="Google Shape;493;p61"/>
          <p:cNvSpPr txBox="1"/>
          <p:nvPr>
            <p:ph idx="2" type="body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" name="Google Shape;494;p61"/>
          <p:cNvSpPr txBox="1"/>
          <p:nvPr>
            <p:ph idx="3" type="body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p61"/>
          <p:cNvSpPr txBox="1"/>
          <p:nvPr>
            <p:ph idx="4" type="body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496" name="Google Shape;496;p61"/>
          <p:cNvGraphicFramePr/>
          <p:nvPr/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r:id="rId5"/>
          </a:graphicData>
        </a:graphic>
      </p:graphicFrame>
      <p:graphicFrame>
        <p:nvGraphicFramePr>
          <p:cNvPr id="497" name="Google Shape;497;p61"/>
          <p:cNvGraphicFramePr/>
          <p:nvPr/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r:id="rId6"/>
          </a:graphicData>
        </a:graphic>
      </p:graphicFrame>
      <p:graphicFrame>
        <p:nvGraphicFramePr>
          <p:cNvPr id="498" name="Google Shape;498;p61"/>
          <p:cNvGraphicFramePr/>
          <p:nvPr/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r:id="rId7"/>
          </a:graphicData>
        </a:graphic>
      </p:graphicFrame>
      <p:sp>
        <p:nvSpPr>
          <p:cNvPr id="499" name="Google Shape;499;p61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61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01" name="Google Shape;501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nfograhic">
  <p:cSld name="Title and Infograhic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6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aphicFrame>
        <p:nvGraphicFramePr>
          <p:cNvPr id="505" name="Google Shape;505;p62"/>
          <p:cNvGraphicFramePr/>
          <p:nvPr/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r:id="rId2"/>
          </a:graphicData>
        </a:graphic>
      </p:graphicFrame>
      <p:pic>
        <p:nvPicPr>
          <p:cNvPr id="506" name="Google Shape;50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2"/>
          <p:cNvSpPr txBox="1"/>
          <p:nvPr>
            <p:ph idx="1" type="body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8" name="Google Shape;508;p62"/>
          <p:cNvSpPr txBox="1"/>
          <p:nvPr>
            <p:ph idx="2" type="body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p62"/>
          <p:cNvSpPr txBox="1"/>
          <p:nvPr>
            <p:ph idx="3" type="body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p62"/>
          <p:cNvSpPr txBox="1"/>
          <p:nvPr>
            <p:ph idx="4" type="body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" name="Google Shape;511;p62"/>
          <p:cNvSpPr txBox="1"/>
          <p:nvPr>
            <p:ph idx="5" type="body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" name="Google Shape;512;p62"/>
          <p:cNvSpPr txBox="1"/>
          <p:nvPr>
            <p:ph idx="6" type="body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" name="Google Shape;513;p62"/>
          <p:cNvSpPr txBox="1"/>
          <p:nvPr>
            <p:ph idx="7" type="body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" name="Google Shape;514;p62"/>
          <p:cNvSpPr txBox="1"/>
          <p:nvPr>
            <p:ph idx="8" type="body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p62"/>
          <p:cNvSpPr txBox="1"/>
          <p:nvPr>
            <p:ph idx="9" type="body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6" name="Google Shape;516;p62"/>
          <p:cNvSpPr txBox="1"/>
          <p:nvPr>
            <p:ph idx="13" type="body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" name="Google Shape;517;p62"/>
          <p:cNvSpPr txBox="1"/>
          <p:nvPr>
            <p:ph idx="14" type="body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8" name="Google Shape;518;p62"/>
          <p:cNvSpPr txBox="1"/>
          <p:nvPr>
            <p:ph idx="15" type="body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9" name="Google Shape;519;p62"/>
          <p:cNvSpPr txBox="1"/>
          <p:nvPr>
            <p:ph idx="16" type="body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0" name="Google Shape;520;p62"/>
          <p:cNvSpPr txBox="1"/>
          <p:nvPr>
            <p:ph idx="17" type="body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1" name="Google Shape;521;p62"/>
          <p:cNvSpPr txBox="1"/>
          <p:nvPr>
            <p:ph idx="18" type="body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2" name="Google Shape;522;p62"/>
          <p:cNvSpPr txBox="1"/>
          <p:nvPr>
            <p:ph idx="19" type="body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62"/>
          <p:cNvSpPr txBox="1"/>
          <p:nvPr>
            <p:ph idx="20" type="body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62"/>
          <p:cNvSpPr txBox="1"/>
          <p:nvPr>
            <p:ph idx="21" type="body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525" name="Google Shape;525;p62"/>
          <p:cNvGraphicFramePr/>
          <p:nvPr/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r:id="rId4"/>
          </a:graphicData>
        </a:graphic>
      </p:graphicFrame>
      <p:pic>
        <p:nvPicPr>
          <p:cNvPr id="526" name="Google Shape;52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62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29" name="Google Shape;529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6"/>
          <p:cNvSpPr/>
          <p:nvPr/>
        </p:nvSpPr>
        <p:spPr>
          <a:xfrm>
            <a:off x="-431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6"/>
          <p:cNvSpPr txBox="1"/>
          <p:nvPr>
            <p:ph type="title"/>
          </p:nvPr>
        </p:nvSpPr>
        <p:spPr>
          <a:xfrm>
            <a:off x="630238" y="544498"/>
            <a:ext cx="5990568" cy="5624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5" name="Google Shape;35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nfographic 2">
  <p:cSld name="Title and Infographic 2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" name="Google Shape;532;p6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descr="C:\Users\diyajoseph\Desktop\New folder (3)\Infographics-01-01.png" id="533" name="Google Shape;533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49184" y="1331625"/>
            <a:ext cx="3644856" cy="36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3"/>
          <p:cNvSpPr txBox="1"/>
          <p:nvPr>
            <p:ph idx="1" type="body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b="0" i="0" sz="182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5" name="Google Shape;535;p63"/>
          <p:cNvSpPr txBox="1"/>
          <p:nvPr>
            <p:ph idx="2" type="body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6" name="Google Shape;536;p63"/>
          <p:cNvSpPr txBox="1"/>
          <p:nvPr>
            <p:ph idx="3" type="body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7" name="Google Shape;537;p63"/>
          <p:cNvSpPr txBox="1"/>
          <p:nvPr>
            <p:ph idx="4" type="body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8" name="Google Shape;538;p63"/>
          <p:cNvSpPr txBox="1"/>
          <p:nvPr>
            <p:ph idx="5" type="body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9" name="Google Shape;539;p63"/>
          <p:cNvSpPr txBox="1"/>
          <p:nvPr>
            <p:ph idx="6" type="body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0" name="Google Shape;540;p63"/>
          <p:cNvSpPr txBox="1"/>
          <p:nvPr>
            <p:ph idx="7" type="body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1" name="Google Shape;541;p63"/>
          <p:cNvSpPr txBox="1"/>
          <p:nvPr>
            <p:ph idx="8" type="body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" name="Google Shape;542;p63"/>
          <p:cNvSpPr txBox="1"/>
          <p:nvPr>
            <p:ph idx="9" type="body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3" name="Google Shape;543;p63"/>
          <p:cNvSpPr txBox="1"/>
          <p:nvPr>
            <p:ph idx="13" type="body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4" name="Google Shape;544;p63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nfographic 3">
  <p:cSld name="Title and Infographic 3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6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49" name="Google Shape;549;p64"/>
          <p:cNvSpPr txBox="1"/>
          <p:nvPr>
            <p:ph idx="1" type="body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0" name="Google Shape;550;p64"/>
          <p:cNvSpPr txBox="1"/>
          <p:nvPr>
            <p:ph idx="2" type="body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1" name="Google Shape;551;p64"/>
          <p:cNvSpPr txBox="1"/>
          <p:nvPr>
            <p:ph idx="3" type="body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2" name="Google Shape;552;p64"/>
          <p:cNvSpPr txBox="1"/>
          <p:nvPr>
            <p:ph idx="4" type="body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64"/>
          <p:cNvSpPr txBox="1"/>
          <p:nvPr>
            <p:ph idx="5" type="body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64"/>
          <p:cNvSpPr txBox="1"/>
          <p:nvPr>
            <p:ph idx="6" type="body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64"/>
          <p:cNvSpPr txBox="1"/>
          <p:nvPr>
            <p:ph idx="7" type="body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6" name="Google Shape;556;p64"/>
          <p:cNvSpPr txBox="1"/>
          <p:nvPr>
            <p:ph idx="8" type="body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7" name="Google Shape;557;p64"/>
          <p:cNvSpPr txBox="1"/>
          <p:nvPr>
            <p:ph idx="9" type="body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8" name="Google Shape;558;p64"/>
          <p:cNvSpPr txBox="1"/>
          <p:nvPr>
            <p:ph idx="13" type="body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9" name="Google Shape;559;p64"/>
          <p:cNvSpPr txBox="1"/>
          <p:nvPr>
            <p:ph idx="14" type="body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0" name="Google Shape;560;p64"/>
          <p:cNvSpPr txBox="1"/>
          <p:nvPr>
            <p:ph idx="15" type="body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1" name="Google Shape;561;p64"/>
          <p:cNvSpPr txBox="1"/>
          <p:nvPr>
            <p:ph idx="16" type="body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2" name="Google Shape;562;p64"/>
          <p:cNvSpPr txBox="1"/>
          <p:nvPr>
            <p:ph idx="17" type="body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3" name="Google Shape;563;p64"/>
          <p:cNvSpPr txBox="1"/>
          <p:nvPr>
            <p:ph idx="18" type="body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4" name="Google Shape;564;p64"/>
          <p:cNvSpPr txBox="1"/>
          <p:nvPr>
            <p:ph idx="19" type="body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5" name="Google Shape;565;p64"/>
          <p:cNvSpPr txBox="1"/>
          <p:nvPr>
            <p:ph idx="20" type="body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6" name="Google Shape;566;p64"/>
          <p:cNvSpPr txBox="1"/>
          <p:nvPr>
            <p:ph idx="21" type="body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7" name="Google Shape;567;p64"/>
          <p:cNvSpPr txBox="1"/>
          <p:nvPr>
            <p:ph idx="22" type="body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8" name="Google Shape;568;p64"/>
          <p:cNvSpPr txBox="1"/>
          <p:nvPr>
            <p:ph idx="23" type="body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9" name="Google Shape;569;p64"/>
          <p:cNvSpPr txBox="1"/>
          <p:nvPr>
            <p:ph idx="24" type="body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0" name="Google Shape;570;p64"/>
          <p:cNvSpPr txBox="1"/>
          <p:nvPr>
            <p:ph idx="25" type="body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1" name="Google Shape;571;p64"/>
          <p:cNvSpPr txBox="1"/>
          <p:nvPr>
            <p:ph idx="26" type="body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2" name="Google Shape;572;p64"/>
          <p:cNvSpPr txBox="1"/>
          <p:nvPr>
            <p:ph idx="27" type="body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73" name="Google Shape;573;p64"/>
          <p:cNvGrpSpPr/>
          <p:nvPr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</p:grpSpPr>
        <p:sp>
          <p:nvSpPr>
            <p:cNvPr id="574" name="Google Shape;574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13500000" name="adj1"/>
                <a:gd fmla="val 16200000" name="adj2"/>
                <a:gd fmla="val 3430" name="adj3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10800000" name="adj1"/>
                <a:gd fmla="val 13500000" name="adj2"/>
                <a:gd fmla="val 3430" name="adj3"/>
              </a:avLst>
            </a:prstGeom>
            <a:solidFill>
              <a:srgbClr val="9D9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8100000" name="adj1"/>
                <a:gd fmla="val 10800000" name="adj2"/>
                <a:gd fmla="val 3430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5400000" name="adj1"/>
                <a:gd fmla="val 8100000" name="adj2"/>
                <a:gd fmla="val 3430" name="adj3"/>
              </a:avLst>
            </a:prstGeom>
            <a:solidFill>
              <a:srgbClr val="B4B4B4"/>
            </a:solidFill>
            <a:ln cap="flat" cmpd="sng" w="9525">
              <a:solidFill>
                <a:srgbClr val="A8A8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2700000" name="adj1"/>
                <a:gd fmla="val 5400000" name="adj2"/>
                <a:gd fmla="val 3430" name="adj3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0" name="adj1"/>
                <a:gd fmla="val 2700000" name="adj2"/>
                <a:gd fmla="val 3430" name="adj3"/>
              </a:avLst>
            </a:prstGeom>
            <a:solidFill>
              <a:srgbClr val="F63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18900000" name="adj1"/>
                <a:gd fmla="val 0" name="adj2"/>
                <a:gd fmla="val 3430" name="adj3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16200000" name="adj1"/>
                <a:gd fmla="val 18900000" name="adj2"/>
                <a:gd fmla="val 3430" name="adj3"/>
              </a:avLst>
            </a:prstGeom>
            <a:solidFill>
              <a:srgbClr val="F63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64"/>
            <p:cNvSpPr/>
            <p:nvPr/>
          </p:nvSpPr>
          <p:spPr>
            <a:xfrm>
              <a:off x="3128723" y="1600108"/>
              <a:ext cx="1993614" cy="1993614"/>
            </a:xfrm>
            <a:custGeom>
              <a:rect b="b" l="l" r="r" t="t"/>
              <a:pathLst>
                <a:path extrusionOk="0" h="1993614" w="1993614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cap="flat" cmpd="sng" w="50800">
              <a:solidFill>
                <a:srgbClr val="4C4C4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07175" lIns="307175" spcFirstLastPara="1" rIns="307175" wrap="square" tIns="307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3" name="Google Shape;583;p64"/>
            <p:cNvSpPr/>
            <p:nvPr/>
          </p:nvSpPr>
          <p:spPr>
            <a:xfrm>
              <a:off x="3657379" y="197234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cap="flat" cmpd="sng" w="57150">
              <a:solidFill>
                <a:srgbClr val="F6323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63775" lIns="163775" spcFirstLastPara="1" rIns="163775" wrap="square" tIns="16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64"/>
            <p:cNvSpPr/>
            <p:nvPr/>
          </p:nvSpPr>
          <p:spPr>
            <a:xfrm>
              <a:off x="5023178" y="762966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cap="flat" cmpd="sng" w="571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63775" lIns="163775" spcFirstLastPara="1" rIns="163775" wrap="square" tIns="16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64"/>
            <p:cNvSpPr/>
            <p:nvPr/>
          </p:nvSpPr>
          <p:spPr>
            <a:xfrm>
              <a:off x="5588911" y="2128764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cap="flat" cmpd="sng" w="57150">
              <a:solidFill>
                <a:srgbClr val="F6323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63775" lIns="163775" spcFirstLastPara="1" rIns="163775" wrap="square" tIns="16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64"/>
            <p:cNvSpPr/>
            <p:nvPr/>
          </p:nvSpPr>
          <p:spPr>
            <a:xfrm>
              <a:off x="5023177" y="3494562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cap="flat" cmpd="sng" w="57150">
              <a:solidFill>
                <a:srgbClr val="9D9D9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63775" lIns="163775" spcFirstLastPara="1" rIns="163775" wrap="square" tIns="16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64"/>
            <p:cNvSpPr/>
            <p:nvPr/>
          </p:nvSpPr>
          <p:spPr>
            <a:xfrm>
              <a:off x="3657379" y="4060295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cap="flat" cmpd="sng" w="57150">
              <a:solidFill>
                <a:srgbClr val="F6323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7900" lIns="187900" spcFirstLastPara="1" rIns="187900" wrap="square" tIns="187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t/>
              </a:r>
              <a:endPara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64"/>
            <p:cNvSpPr/>
            <p:nvPr/>
          </p:nvSpPr>
          <p:spPr>
            <a:xfrm>
              <a:off x="2291582" y="3494564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cap="flat" cmpd="sng" w="57150">
              <a:solidFill>
                <a:srgbClr val="A8A8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7900" lIns="187900" spcFirstLastPara="1" rIns="187900" wrap="square" tIns="187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t/>
              </a:r>
              <a:endPara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4"/>
            <p:cNvSpPr/>
            <p:nvPr/>
          </p:nvSpPr>
          <p:spPr>
            <a:xfrm>
              <a:off x="1725851" y="2128764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cap="flat" cmpd="sng" w="571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7900" lIns="187900" spcFirstLastPara="1" rIns="187900" wrap="square" tIns="187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t/>
              </a:r>
              <a:endPara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64"/>
            <p:cNvSpPr/>
            <p:nvPr/>
          </p:nvSpPr>
          <p:spPr>
            <a:xfrm>
              <a:off x="2291581" y="762965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cap="flat" cmpd="sng" w="57150">
              <a:solidFill>
                <a:srgbClr val="98989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7900" lIns="187900" spcFirstLastPara="1" rIns="187900" wrap="square" tIns="187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t/>
              </a:r>
              <a:endPara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1" name="Google Shape;591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64"/>
          <p:cNvSpPr txBox="1"/>
          <p:nvPr>
            <p:ph idx="28" type="body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64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64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02" name="Google Shape;602;p6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6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06" name="Google Shape;606;p65"/>
          <p:cNvSpPr txBox="1"/>
          <p:nvPr>
            <p:ph idx="1" type="body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b="0" i="0" sz="182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7" name="Google Shape;607;p65"/>
          <p:cNvSpPr/>
          <p:nvPr>
            <p:ph idx="2" type="chart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8" name="Google Shape;608;p65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65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10" name="Google Shape;610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oughnut Chart">
  <p:cSld name="1_Title and Doughnut Char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0" name="Google Shape;40;p4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1" name="Google Shape;41;p4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6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3" name="Google Shape;43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2 Line Title and Content">
  <p:cSld name="1_2 Line Title and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7" name="Google Shape;47;p38"/>
          <p:cNvSpPr txBox="1"/>
          <p:nvPr>
            <p:ph idx="1" type="body"/>
          </p:nvPr>
        </p:nvSpPr>
        <p:spPr>
          <a:xfrm>
            <a:off x="3303588" y="1816100"/>
            <a:ext cx="5265737" cy="2619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3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38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0" name="Google Shape;50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picture and caption">
  <p:cSld name="Title, picture and ca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39"/>
          <p:cNvSpPr/>
          <p:nvPr>
            <p:ph idx="2" type="pic"/>
          </p:nvPr>
        </p:nvSpPr>
        <p:spPr>
          <a:xfrm>
            <a:off x="4136817" y="1681163"/>
            <a:ext cx="4535267" cy="2825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39"/>
          <p:cNvSpPr txBox="1"/>
          <p:nvPr>
            <p:ph idx="1" type="body"/>
          </p:nvPr>
        </p:nvSpPr>
        <p:spPr>
          <a:xfrm>
            <a:off x="648274" y="1681163"/>
            <a:ext cx="3140075" cy="2825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3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7" name="Google Shape;57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9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78">
          <p15:clr>
            <a:srgbClr val="FBAE40"/>
          </p15:clr>
        </p15:guide>
        <p15:guide id="2" orient="horz" pos="1053">
          <p15:clr>
            <a:srgbClr val="FBAE40"/>
          </p15:clr>
        </p15:guide>
        <p15:guide id="3" orient="horz" pos="2845">
          <p15:clr>
            <a:srgbClr val="FBAE40"/>
          </p15:clr>
        </p15:guide>
        <p15:guide id="4" pos="3254">
          <p15:clr>
            <a:srgbClr val="FBAE40"/>
          </p15:clr>
        </p15:guide>
        <p15:guide id="5" pos="339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0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40"/>
          <p:cNvSpPr txBox="1"/>
          <p:nvPr>
            <p:ph type="title"/>
          </p:nvPr>
        </p:nvSpPr>
        <p:spPr>
          <a:xfrm>
            <a:off x="629841" y="616199"/>
            <a:ext cx="3612150" cy="434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0"/>
          <p:cNvSpPr/>
          <p:nvPr/>
        </p:nvSpPr>
        <p:spPr>
          <a:xfrm>
            <a:off x="591700" y="1822542"/>
            <a:ext cx="1836663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40"/>
          <p:cNvSpPr/>
          <p:nvPr/>
        </p:nvSpPr>
        <p:spPr>
          <a:xfrm>
            <a:off x="2586608" y="1819788"/>
            <a:ext cx="1818181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0"/>
          <p:cNvSpPr/>
          <p:nvPr/>
        </p:nvSpPr>
        <p:spPr>
          <a:xfrm>
            <a:off x="6603923" y="1808792"/>
            <a:ext cx="1868349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40"/>
          <p:cNvSpPr/>
          <p:nvPr/>
        </p:nvSpPr>
        <p:spPr>
          <a:xfrm>
            <a:off x="4604246" y="1819788"/>
            <a:ext cx="1843021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40"/>
          <p:cNvSpPr/>
          <p:nvPr/>
        </p:nvSpPr>
        <p:spPr>
          <a:xfrm>
            <a:off x="673283" y="1950244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0"/>
          <p:cNvSpPr/>
          <p:nvPr/>
        </p:nvSpPr>
        <p:spPr>
          <a:xfrm>
            <a:off x="6777923" y="1956818"/>
            <a:ext cx="263289" cy="263289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40"/>
          <p:cNvSpPr/>
          <p:nvPr/>
        </p:nvSpPr>
        <p:spPr>
          <a:xfrm>
            <a:off x="4719917" y="1957683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5392" y="2035413"/>
            <a:ext cx="103152" cy="9446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0"/>
          <p:cNvSpPr/>
          <p:nvPr/>
        </p:nvSpPr>
        <p:spPr>
          <a:xfrm>
            <a:off x="2681861" y="1946687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63970" y="2028697"/>
            <a:ext cx="103152" cy="9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0032" y="2040628"/>
            <a:ext cx="103152" cy="9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02026" y="2044245"/>
            <a:ext cx="103152" cy="9446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0"/>
          <p:cNvSpPr txBox="1"/>
          <p:nvPr>
            <p:ph idx="1" type="body"/>
          </p:nvPr>
        </p:nvSpPr>
        <p:spPr>
          <a:xfrm>
            <a:off x="772836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b="1" i="0" sz="121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40"/>
          <p:cNvSpPr txBox="1"/>
          <p:nvPr>
            <p:ph idx="2" type="body"/>
          </p:nvPr>
        </p:nvSpPr>
        <p:spPr>
          <a:xfrm>
            <a:off x="2752107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b="1" i="0" sz="121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40"/>
          <p:cNvSpPr txBox="1"/>
          <p:nvPr>
            <p:ph idx="3" type="body"/>
          </p:nvPr>
        </p:nvSpPr>
        <p:spPr>
          <a:xfrm>
            <a:off x="4782484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b="1" i="0" sz="121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40"/>
          <p:cNvSpPr txBox="1"/>
          <p:nvPr>
            <p:ph idx="4" type="body"/>
          </p:nvPr>
        </p:nvSpPr>
        <p:spPr>
          <a:xfrm>
            <a:off x="6844575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b="1" i="0" sz="121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40"/>
          <p:cNvSpPr txBox="1"/>
          <p:nvPr>
            <p:ph idx="5" type="body"/>
          </p:nvPr>
        </p:nvSpPr>
        <p:spPr>
          <a:xfrm>
            <a:off x="766677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b="0" i="0" sz="939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40"/>
          <p:cNvSpPr txBox="1"/>
          <p:nvPr>
            <p:ph idx="6" type="body"/>
          </p:nvPr>
        </p:nvSpPr>
        <p:spPr>
          <a:xfrm>
            <a:off x="2752106" y="2633878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b="0" i="0" sz="83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40"/>
          <p:cNvSpPr txBox="1"/>
          <p:nvPr>
            <p:ph idx="7" type="body"/>
          </p:nvPr>
        </p:nvSpPr>
        <p:spPr>
          <a:xfrm>
            <a:off x="4782484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b="0" i="0" sz="83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40"/>
          <p:cNvSpPr txBox="1"/>
          <p:nvPr>
            <p:ph idx="8" type="body"/>
          </p:nvPr>
        </p:nvSpPr>
        <p:spPr>
          <a:xfrm>
            <a:off x="6843084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b="0" i="0" sz="83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40"/>
          <p:cNvSpPr txBox="1"/>
          <p:nvPr>
            <p:ph idx="10" type="dt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0"/>
          <p:cNvSpPr txBox="1"/>
          <p:nvPr>
            <p:ph idx="11" type="ftr"/>
          </p:nvPr>
        </p:nvSpPr>
        <p:spPr>
          <a:xfrm>
            <a:off x="3038475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40"/>
          <p:cNvSpPr txBox="1"/>
          <p:nvPr>
            <p:ph idx="12" type="sldNum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5" name="Google Shape;8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40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40"/>
          <p:cNvSpPr/>
          <p:nvPr/>
        </p:nvSpPr>
        <p:spPr>
          <a:xfrm>
            <a:off x="591700" y="1822543"/>
            <a:ext cx="188348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0"/>
          <p:cNvSpPr/>
          <p:nvPr/>
        </p:nvSpPr>
        <p:spPr>
          <a:xfrm>
            <a:off x="2611322" y="1819789"/>
            <a:ext cx="1864527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0"/>
          <p:cNvSpPr/>
          <p:nvPr/>
        </p:nvSpPr>
        <p:spPr>
          <a:xfrm>
            <a:off x="6653351" y="1808793"/>
            <a:ext cx="1915974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0"/>
          <p:cNvSpPr/>
          <p:nvPr/>
        </p:nvSpPr>
        <p:spPr>
          <a:xfrm>
            <a:off x="4604247" y="1819789"/>
            <a:ext cx="189000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0"/>
          <p:cNvSpPr/>
          <p:nvPr/>
        </p:nvSpPr>
        <p:spPr>
          <a:xfrm>
            <a:off x="673283" y="1950244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0"/>
          <p:cNvSpPr/>
          <p:nvPr/>
        </p:nvSpPr>
        <p:spPr>
          <a:xfrm>
            <a:off x="6777923" y="1956818"/>
            <a:ext cx="270000" cy="270000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0"/>
          <p:cNvSpPr/>
          <p:nvPr/>
        </p:nvSpPr>
        <p:spPr>
          <a:xfrm>
            <a:off x="4719917" y="1957683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5392" y="2035413"/>
            <a:ext cx="105782" cy="968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0"/>
          <p:cNvSpPr/>
          <p:nvPr/>
        </p:nvSpPr>
        <p:spPr>
          <a:xfrm>
            <a:off x="2681861" y="1946687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88684" y="2028697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0032" y="2040628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02026" y="2044245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78">
          <p15:clr>
            <a:srgbClr val="FBAE40"/>
          </p15:clr>
        </p15:guide>
        <p15:guide id="2" orient="horz" pos="1144">
          <p15:clr>
            <a:srgbClr val="FBAE40"/>
          </p15:clr>
        </p15:guide>
        <p15:guide id="3" orient="horz" pos="2335">
          <p15:clr>
            <a:srgbClr val="FBAE40"/>
          </p15:clr>
        </p15:guide>
        <p15:guide id="4" pos="1587">
          <p15:clr>
            <a:srgbClr val="FBAE40"/>
          </p15:clr>
        </p15:guide>
        <p15:guide id="5" pos="1655">
          <p15:clr>
            <a:srgbClr val="FBAE40"/>
          </p15:clr>
        </p15:guide>
        <p15:guide id="6" pos="2835">
          <p15:clr>
            <a:srgbClr val="FBAE40"/>
          </p15:clr>
        </p15:guide>
        <p15:guide id="7" pos="2931">
          <p15:clr>
            <a:srgbClr val="FBAE40"/>
          </p15:clr>
        </p15:guide>
        <p15:guide id="8" pos="4122">
          <p15:clr>
            <a:srgbClr val="FBAE40"/>
          </p15:clr>
        </p15:guide>
        <p15:guide id="9" pos="4190">
          <p15:clr>
            <a:srgbClr val="FBAE40"/>
          </p15:clr>
        </p15:guide>
        <p15:guide id="10" orient="horz" pos="1399">
          <p15:clr>
            <a:srgbClr val="FBAE40"/>
          </p15:clr>
        </p15:guide>
        <p15:guide id="11" orient="horz" pos="12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2 Line Title and Content">
  <p:cSld name="2_2 Line Title and Conte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2" name="Google Shape;102;p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3" name="Google Shape;103;p42"/>
          <p:cNvSpPr txBox="1"/>
          <p:nvPr>
            <p:ph idx="1" type="body"/>
          </p:nvPr>
        </p:nvSpPr>
        <p:spPr>
          <a:xfrm>
            <a:off x="3303588" y="1816100"/>
            <a:ext cx="5265737" cy="2619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4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2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6" name="Google Shape;10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10_Custom Layou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9" name="Google Shape;109;p5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0" name="Google Shape;110;p52"/>
          <p:cNvSpPr txBox="1"/>
          <p:nvPr>
            <p:ph idx="1" type="body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b="0" i="0" sz="182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52"/>
          <p:cNvSpPr/>
          <p:nvPr>
            <p:ph idx="2" type="chart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5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2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4" name="Google Shape;114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title"/>
          </p:nvPr>
        </p:nvSpPr>
        <p:spPr>
          <a:xfrm>
            <a:off x="630238" y="544498"/>
            <a:ext cx="6196824" cy="5699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3" name="Google Shape;13;p3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29762" y="209484"/>
            <a:ext cx="814046" cy="21721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jp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comments" Target="../comments/comment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a006adcea6_0_1832"/>
          <p:cNvSpPr txBox="1"/>
          <p:nvPr/>
        </p:nvSpPr>
        <p:spPr>
          <a:xfrm>
            <a:off x="555037" y="2114911"/>
            <a:ext cx="68952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b="0" i="0" lang="en-IN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PGC Full Stack Development</a:t>
            </a:r>
            <a:endParaRPr b="0" i="0" sz="4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16" name="Google Shape;616;ga006adcea6_0_18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2370" y="0"/>
            <a:ext cx="1356541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a006adcea6_0_1832"/>
          <p:cNvSpPr txBox="1"/>
          <p:nvPr/>
        </p:nvSpPr>
        <p:spPr>
          <a:xfrm>
            <a:off x="1157111" y="716037"/>
            <a:ext cx="1655700" cy="13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1" lang="en-IN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#LifeKoKaroLift</a:t>
            </a:r>
            <a:endParaRPr b="0" i="1" sz="14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8" name="Google Shape;618;ga006adcea6_0_1832"/>
          <p:cNvSpPr txBox="1"/>
          <p:nvPr>
            <p:ph idx="10" type="dt"/>
          </p:nvPr>
        </p:nvSpPr>
        <p:spPr>
          <a:xfrm>
            <a:off x="663921" y="465388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06/10/2020</a:t>
            </a:r>
            <a:endParaRPr/>
          </a:p>
        </p:txBody>
      </p:sp>
      <p:sp>
        <p:nvSpPr>
          <p:cNvPr id="619" name="Google Shape;619;ga006adcea6_0_1832"/>
          <p:cNvSpPr txBox="1"/>
          <p:nvPr>
            <p:ph idx="12" type="sldNum"/>
          </p:nvPr>
        </p:nvSpPr>
        <p:spPr>
          <a:xfrm>
            <a:off x="6616976" y="401240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9dbe2a1372_0_25"/>
          <p:cNvSpPr txBox="1"/>
          <p:nvPr>
            <p:ph type="title"/>
          </p:nvPr>
        </p:nvSpPr>
        <p:spPr>
          <a:xfrm>
            <a:off x="629841" y="616199"/>
            <a:ext cx="3612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While Loops</a:t>
            </a:r>
            <a:endParaRPr/>
          </a:p>
        </p:txBody>
      </p:sp>
      <p:sp>
        <p:nvSpPr>
          <p:cNvPr id="712" name="Google Shape;712;g9dbe2a1372_0_25"/>
          <p:cNvSpPr txBox="1"/>
          <p:nvPr>
            <p:ph idx="1" type="body"/>
          </p:nvPr>
        </p:nvSpPr>
        <p:spPr>
          <a:xfrm>
            <a:off x="785211" y="2220926"/>
            <a:ext cx="14955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15"/>
              <a:buNone/>
            </a:pPr>
            <a:r>
              <a:rPr lang="en-IN"/>
              <a:t>Point 1</a:t>
            </a:r>
            <a:endParaRPr/>
          </a:p>
        </p:txBody>
      </p:sp>
      <p:sp>
        <p:nvSpPr>
          <p:cNvPr id="713" name="Google Shape;713;g9dbe2a1372_0_25"/>
          <p:cNvSpPr txBox="1"/>
          <p:nvPr>
            <p:ph idx="2" type="body"/>
          </p:nvPr>
        </p:nvSpPr>
        <p:spPr>
          <a:xfrm>
            <a:off x="2752107" y="2352226"/>
            <a:ext cx="14955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15"/>
              <a:buNone/>
            </a:pPr>
            <a:r>
              <a:rPr lang="en-IN"/>
              <a:t>Point 2</a:t>
            </a:r>
            <a:endParaRPr/>
          </a:p>
        </p:txBody>
      </p:sp>
      <p:sp>
        <p:nvSpPr>
          <p:cNvPr id="714" name="Google Shape;714;g9dbe2a1372_0_25"/>
          <p:cNvSpPr txBox="1"/>
          <p:nvPr>
            <p:ph idx="3" type="body"/>
          </p:nvPr>
        </p:nvSpPr>
        <p:spPr>
          <a:xfrm>
            <a:off x="4798334" y="2220926"/>
            <a:ext cx="14955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15"/>
              <a:buNone/>
            </a:pPr>
            <a:r>
              <a:rPr lang="en-IN"/>
              <a:t>Point 3</a:t>
            </a:r>
            <a:endParaRPr/>
          </a:p>
        </p:txBody>
      </p:sp>
      <p:sp>
        <p:nvSpPr>
          <p:cNvPr id="715" name="Google Shape;715;g9dbe2a1372_0_25"/>
          <p:cNvSpPr txBox="1"/>
          <p:nvPr>
            <p:ph idx="4" type="body"/>
          </p:nvPr>
        </p:nvSpPr>
        <p:spPr>
          <a:xfrm>
            <a:off x="6844575" y="2352226"/>
            <a:ext cx="14955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15"/>
              <a:buNone/>
            </a:pPr>
            <a:r>
              <a:rPr lang="en-IN"/>
              <a:t>Point 4</a:t>
            </a:r>
            <a:endParaRPr/>
          </a:p>
        </p:txBody>
      </p:sp>
      <p:sp>
        <p:nvSpPr>
          <p:cNvPr id="716" name="Google Shape;716;g9dbe2a1372_0_25"/>
          <p:cNvSpPr txBox="1"/>
          <p:nvPr>
            <p:ph idx="5" type="body"/>
          </p:nvPr>
        </p:nvSpPr>
        <p:spPr>
          <a:xfrm>
            <a:off x="785202" y="2497526"/>
            <a:ext cx="14955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100">
                <a:latin typeface="Arial"/>
                <a:ea typeface="Arial"/>
                <a:cs typeface="Arial"/>
                <a:sym typeface="Arial"/>
              </a:rPr>
              <a:t>‌A while loop evaluates a boolean condition and iterates through a set of statements until the condition returns false.</a:t>
            </a:r>
            <a:endParaRPr sz="1000">
              <a:solidFill>
                <a:srgbClr val="26262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40"/>
              <a:buNone/>
            </a:pPr>
            <a:r>
              <a:t/>
            </a:r>
            <a:endParaRPr sz="839"/>
          </a:p>
        </p:txBody>
      </p:sp>
      <p:sp>
        <p:nvSpPr>
          <p:cNvPr id="717" name="Google Shape;717;g9dbe2a1372_0_25"/>
          <p:cNvSpPr txBox="1"/>
          <p:nvPr>
            <p:ph idx="6" type="body"/>
          </p:nvPr>
        </p:nvSpPr>
        <p:spPr>
          <a:xfrm>
            <a:off x="2752106" y="2633878"/>
            <a:ext cx="14955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30"/>
              <a:buNone/>
            </a:pPr>
            <a:r>
              <a:rPr lang="en-IN" sz="1100">
                <a:latin typeface="Arial"/>
                <a:ea typeface="Arial"/>
                <a:cs typeface="Arial"/>
                <a:sym typeface="Arial"/>
              </a:rPr>
              <a:t>The loop iterates as long as the condition given evaluates to true.</a:t>
            </a:r>
            <a:endParaRPr/>
          </a:p>
        </p:txBody>
      </p:sp>
      <p:sp>
        <p:nvSpPr>
          <p:cNvPr id="718" name="Google Shape;718;g9dbe2a1372_0_25"/>
          <p:cNvSpPr txBox="1"/>
          <p:nvPr>
            <p:ph idx="7" type="body"/>
          </p:nvPr>
        </p:nvSpPr>
        <p:spPr>
          <a:xfrm>
            <a:off x="4797596" y="2419526"/>
            <a:ext cx="14955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30"/>
              <a:buNone/>
            </a:pPr>
            <a:r>
              <a:rPr lang="en-IN" sz="1100">
                <a:latin typeface="Arial"/>
                <a:ea typeface="Arial"/>
                <a:cs typeface="Arial"/>
                <a:sym typeface="Arial"/>
              </a:rPr>
              <a:t>‌The boolean condition is checked first, and then, the control proceeds into the loop structure only if the condition evaluates to true.</a:t>
            </a:r>
            <a:endParaRPr/>
          </a:p>
        </p:txBody>
      </p:sp>
      <p:sp>
        <p:nvSpPr>
          <p:cNvPr id="719" name="Google Shape;719;g9dbe2a1372_0_25"/>
          <p:cNvSpPr txBox="1"/>
          <p:nvPr>
            <p:ph idx="8" type="body"/>
          </p:nvPr>
        </p:nvSpPr>
        <p:spPr>
          <a:xfrm>
            <a:off x="6843084" y="2633826"/>
            <a:ext cx="14955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30"/>
              <a:buNone/>
            </a:pPr>
            <a:r>
              <a:rPr lang="en-IN" sz="1030"/>
              <a:t>It is also known as an entry-controlled loop.</a:t>
            </a:r>
            <a:endParaRPr sz="1030"/>
          </a:p>
        </p:txBody>
      </p:sp>
      <p:sp>
        <p:nvSpPr>
          <p:cNvPr id="720" name="Google Shape;720;g9dbe2a1372_0_25"/>
          <p:cNvSpPr txBox="1"/>
          <p:nvPr>
            <p:ph idx="12" type="sldNum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9dbe2a1372_0_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27" name="Google Shape;727;g9dbe2a1372_0_42"/>
          <p:cNvSpPr txBox="1"/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/>
              <a:t>While Loops</a:t>
            </a:r>
            <a:endParaRPr/>
          </a:p>
        </p:txBody>
      </p:sp>
      <p:pic>
        <p:nvPicPr>
          <p:cNvPr id="728" name="Google Shape;728;g9dbe2a1372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25" y="991516"/>
            <a:ext cx="7488755" cy="3957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ab5535e306_0_12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35" name="Google Shape;735;gab5535e306_0_1232"/>
          <p:cNvSpPr txBox="1"/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/>
              <a:t>While Loops</a:t>
            </a:r>
            <a:endParaRPr/>
          </a:p>
        </p:txBody>
      </p:sp>
      <p:sp>
        <p:nvSpPr>
          <p:cNvPr id="736" name="Google Shape;736;gab5535e306_0_1232"/>
          <p:cNvSpPr txBox="1"/>
          <p:nvPr/>
        </p:nvSpPr>
        <p:spPr>
          <a:xfrm>
            <a:off x="309850" y="855175"/>
            <a:ext cx="3817500" cy="3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/>
              <a:t>Syntax: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while(boolean condition)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  //statements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 update_expression;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loop evaluates the boolean condition first. If the condition is true the statements inside the loop are executed and the </a:t>
            </a:r>
            <a:r>
              <a:rPr lang="en-IN"/>
              <a:t>expression</a:t>
            </a:r>
            <a:r>
              <a:rPr lang="en-IN"/>
              <a:t> is updated.</a:t>
            </a:r>
            <a:endParaRPr/>
          </a:p>
        </p:txBody>
      </p:sp>
      <p:graphicFrame>
        <p:nvGraphicFramePr>
          <p:cNvPr id="737" name="Google Shape;737;gab5535e306_0_1232"/>
          <p:cNvGraphicFramePr/>
          <p:nvPr/>
        </p:nvGraphicFramePr>
        <p:xfrm>
          <a:off x="4329850" y="1078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{555B1FDD-2862-4EB8-AFE9-F06152FCCD54}</a:tableStyleId>
              </a:tblPr>
              <a:tblGrid>
                <a:gridCol w="4185500"/>
              </a:tblGrid>
              <a:tr h="2008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Main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static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void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main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(String[] args) {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 = </a:t>
                      </a:r>
                      <a:r>
                        <a:rPr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while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(i!=</a:t>
                      </a:r>
                      <a:r>
                        <a:rPr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){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System.out.println(</a:t>
                      </a:r>
                      <a:r>
                        <a:rPr lang="en-I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"I am less than 5"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i++;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}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}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0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ab5535e306_0_1242"/>
          <p:cNvSpPr txBox="1"/>
          <p:nvPr>
            <p:ph idx="1" type="body"/>
          </p:nvPr>
        </p:nvSpPr>
        <p:spPr>
          <a:xfrm>
            <a:off x="471276" y="1087069"/>
            <a:ext cx="75072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68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400"/>
              <a:t>Write a program to print all the multiples of 2 till 20.</a:t>
            </a:r>
            <a:endParaRPr sz="1400"/>
          </a:p>
        </p:txBody>
      </p:sp>
      <p:sp>
        <p:nvSpPr>
          <p:cNvPr id="743" name="Google Shape;743;gab5535e306_0_1242"/>
          <p:cNvSpPr txBox="1"/>
          <p:nvPr>
            <p:ph idx="4294967295" type="sldNum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4" name="Google Shape;744;gab5535e306_0_1242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Hands-On: Exercise 1</a:t>
            </a:r>
            <a:endParaRPr b="0" i="0" sz="234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5" name="Google Shape;745;gab5535e306_0_1242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9dbe2a1372_0_78"/>
          <p:cNvSpPr txBox="1"/>
          <p:nvPr>
            <p:ph type="title"/>
          </p:nvPr>
        </p:nvSpPr>
        <p:spPr>
          <a:xfrm>
            <a:off x="629841" y="616199"/>
            <a:ext cx="3612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Do-While Loops</a:t>
            </a:r>
            <a:endParaRPr/>
          </a:p>
        </p:txBody>
      </p:sp>
      <p:sp>
        <p:nvSpPr>
          <p:cNvPr id="752" name="Google Shape;752;g9dbe2a1372_0_78"/>
          <p:cNvSpPr txBox="1"/>
          <p:nvPr>
            <p:ph idx="1" type="body"/>
          </p:nvPr>
        </p:nvSpPr>
        <p:spPr>
          <a:xfrm>
            <a:off x="772836" y="2352226"/>
            <a:ext cx="14955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15"/>
              <a:buNone/>
            </a:pPr>
            <a:r>
              <a:rPr lang="en-IN"/>
              <a:t>Point 1</a:t>
            </a:r>
            <a:endParaRPr/>
          </a:p>
        </p:txBody>
      </p:sp>
      <p:sp>
        <p:nvSpPr>
          <p:cNvPr id="753" name="Google Shape;753;g9dbe2a1372_0_78"/>
          <p:cNvSpPr txBox="1"/>
          <p:nvPr>
            <p:ph idx="2" type="body"/>
          </p:nvPr>
        </p:nvSpPr>
        <p:spPr>
          <a:xfrm>
            <a:off x="2752107" y="2352226"/>
            <a:ext cx="14955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15"/>
              <a:buNone/>
            </a:pPr>
            <a:r>
              <a:rPr lang="en-IN"/>
              <a:t>Point 2</a:t>
            </a:r>
            <a:endParaRPr/>
          </a:p>
        </p:txBody>
      </p:sp>
      <p:sp>
        <p:nvSpPr>
          <p:cNvPr id="754" name="Google Shape;754;g9dbe2a1372_0_78"/>
          <p:cNvSpPr txBox="1"/>
          <p:nvPr>
            <p:ph idx="3" type="body"/>
          </p:nvPr>
        </p:nvSpPr>
        <p:spPr>
          <a:xfrm>
            <a:off x="4782484" y="2352226"/>
            <a:ext cx="14955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15"/>
              <a:buNone/>
            </a:pPr>
            <a:r>
              <a:rPr lang="en-IN"/>
              <a:t>Point 3</a:t>
            </a:r>
            <a:endParaRPr/>
          </a:p>
        </p:txBody>
      </p:sp>
      <p:sp>
        <p:nvSpPr>
          <p:cNvPr id="755" name="Google Shape;755;g9dbe2a1372_0_78"/>
          <p:cNvSpPr txBox="1"/>
          <p:nvPr>
            <p:ph idx="4" type="body"/>
          </p:nvPr>
        </p:nvSpPr>
        <p:spPr>
          <a:xfrm>
            <a:off x="6844575" y="2352226"/>
            <a:ext cx="14955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15"/>
              <a:buNone/>
            </a:pPr>
            <a:r>
              <a:rPr lang="en-IN"/>
              <a:t>Point 4</a:t>
            </a:r>
            <a:endParaRPr/>
          </a:p>
        </p:txBody>
      </p:sp>
      <p:sp>
        <p:nvSpPr>
          <p:cNvPr id="756" name="Google Shape;756;g9dbe2a1372_0_78"/>
          <p:cNvSpPr txBox="1"/>
          <p:nvPr>
            <p:ph idx="5" type="body"/>
          </p:nvPr>
        </p:nvSpPr>
        <p:spPr>
          <a:xfrm>
            <a:off x="766677" y="2633826"/>
            <a:ext cx="14955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40"/>
              <a:buNone/>
            </a:pPr>
            <a:r>
              <a:rPr lang="en-IN"/>
              <a:t>A Java do-while loop executes the statement first and then checks the condition.</a:t>
            </a:r>
            <a:endParaRPr/>
          </a:p>
        </p:txBody>
      </p:sp>
      <p:sp>
        <p:nvSpPr>
          <p:cNvPr id="757" name="Google Shape;757;g9dbe2a1372_0_78"/>
          <p:cNvSpPr txBox="1"/>
          <p:nvPr>
            <p:ph idx="6" type="body"/>
          </p:nvPr>
        </p:nvSpPr>
        <p:spPr>
          <a:xfrm>
            <a:off x="2752106" y="2633878"/>
            <a:ext cx="14955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30"/>
              <a:buNone/>
            </a:pPr>
            <a:r>
              <a:rPr lang="en-IN"/>
              <a:t>Other than this, it is similar to a while loop.</a:t>
            </a:r>
            <a:endParaRPr/>
          </a:p>
        </p:txBody>
      </p:sp>
      <p:sp>
        <p:nvSpPr>
          <p:cNvPr id="758" name="Google Shape;758;g9dbe2a1372_0_78"/>
          <p:cNvSpPr txBox="1"/>
          <p:nvPr>
            <p:ph idx="7" type="body"/>
          </p:nvPr>
        </p:nvSpPr>
        <p:spPr>
          <a:xfrm>
            <a:off x="4782484" y="2633826"/>
            <a:ext cx="14955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30"/>
              <a:buNone/>
            </a:pPr>
            <a:r>
              <a:rPr lang="en-IN"/>
              <a:t>The difference lies in the fact that even if the condition is false at the starting of the loop, the statements will still get executed.</a:t>
            </a:r>
            <a:endParaRPr/>
          </a:p>
        </p:txBody>
      </p:sp>
      <p:sp>
        <p:nvSpPr>
          <p:cNvPr id="759" name="Google Shape;759;g9dbe2a1372_0_78"/>
          <p:cNvSpPr txBox="1"/>
          <p:nvPr>
            <p:ph idx="8" type="body"/>
          </p:nvPr>
        </p:nvSpPr>
        <p:spPr>
          <a:xfrm>
            <a:off x="6843084" y="2633826"/>
            <a:ext cx="14955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30"/>
              <a:buNone/>
            </a:pPr>
            <a:r>
              <a:rPr lang="en-IN"/>
              <a:t>It is called an exit-controlled loop.</a:t>
            </a:r>
            <a:endParaRPr/>
          </a:p>
        </p:txBody>
      </p:sp>
      <p:sp>
        <p:nvSpPr>
          <p:cNvPr id="760" name="Google Shape;760;g9dbe2a1372_0_78"/>
          <p:cNvSpPr txBox="1"/>
          <p:nvPr>
            <p:ph idx="12" type="sldNum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9dbe2a1372_0_1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67" name="Google Shape;767;g9dbe2a1372_0_120"/>
          <p:cNvSpPr txBox="1"/>
          <p:nvPr>
            <p:ph idx="1" type="body"/>
          </p:nvPr>
        </p:nvSpPr>
        <p:spPr>
          <a:xfrm>
            <a:off x="3246975" y="1630875"/>
            <a:ext cx="1534800" cy="19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768" name="Google Shape;768;g9dbe2a1372_0_120"/>
          <p:cNvSpPr txBox="1"/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/>
              <a:t>Do-While Loops</a:t>
            </a:r>
            <a:endParaRPr/>
          </a:p>
        </p:txBody>
      </p:sp>
      <p:pic>
        <p:nvPicPr>
          <p:cNvPr id="769" name="Google Shape;769;g9dbe2a1372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825" y="966716"/>
            <a:ext cx="7033927" cy="3957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ab5535e306_0_185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76" name="Google Shape;776;gab5535e306_0_1853"/>
          <p:cNvSpPr txBox="1"/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/>
              <a:t>Do-While Loops</a:t>
            </a:r>
            <a:endParaRPr/>
          </a:p>
        </p:txBody>
      </p:sp>
      <p:sp>
        <p:nvSpPr>
          <p:cNvPr id="777" name="Google Shape;777;gab5535e306_0_1853"/>
          <p:cNvSpPr txBox="1"/>
          <p:nvPr/>
        </p:nvSpPr>
        <p:spPr>
          <a:xfrm>
            <a:off x="309850" y="855175"/>
            <a:ext cx="3817500" cy="3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/>
              <a:t>Syntax: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do</a:t>
            </a:r>
            <a:r>
              <a:rPr lang="en-IN"/>
              <a:t>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  //statements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 } while(condition);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</a:t>
            </a:r>
            <a:r>
              <a:rPr lang="en-IN"/>
              <a:t>do while loop starts with the execution of the statement(s) and there is no checking of any condition for the first time.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After the execution of the statements once, the condition is checked for true or false value.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If evaluated to true, next iteration of loop starts until the condition becomes false. </a:t>
            </a:r>
            <a:endParaRPr/>
          </a:p>
        </p:txBody>
      </p:sp>
      <p:graphicFrame>
        <p:nvGraphicFramePr>
          <p:cNvPr id="778" name="Google Shape;778;gab5535e306_0_1853"/>
          <p:cNvGraphicFramePr/>
          <p:nvPr/>
        </p:nvGraphicFramePr>
        <p:xfrm>
          <a:off x="4329850" y="1078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{555B1FDD-2862-4EB8-AFE9-F06152FCCD54}</a:tableStyleId>
              </a:tblPr>
              <a:tblGrid>
                <a:gridCol w="4185500"/>
              </a:tblGrid>
              <a:tr h="2008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Main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static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void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main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(String[] args) {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 = </a:t>
                      </a:r>
                      <a:r>
                        <a:rPr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System.out.println(</a:t>
                      </a:r>
                      <a:r>
                        <a:rPr lang="en-I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"I am less than 5"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i++;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}</a:t>
                      </a:r>
                      <a:r>
                        <a:rPr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while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(i!=</a:t>
                      </a:r>
                      <a:r>
                        <a:rPr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}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0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ab5535e306_0_1861"/>
          <p:cNvSpPr txBox="1"/>
          <p:nvPr>
            <p:ph idx="1" type="body"/>
          </p:nvPr>
        </p:nvSpPr>
        <p:spPr>
          <a:xfrm>
            <a:off x="471276" y="1087069"/>
            <a:ext cx="75072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68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400"/>
              <a:t>Write a program to print all the multiples of 2 till 20 using do-while loop.</a:t>
            </a:r>
            <a:endParaRPr sz="1400"/>
          </a:p>
        </p:txBody>
      </p:sp>
      <p:sp>
        <p:nvSpPr>
          <p:cNvPr id="784" name="Google Shape;784;gab5535e306_0_1861"/>
          <p:cNvSpPr txBox="1"/>
          <p:nvPr>
            <p:ph idx="4294967295" type="sldNum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5" name="Google Shape;785;gab5535e306_0_1861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Hands-On: Exercise 2</a:t>
            </a:r>
            <a:endParaRPr b="0" i="0" sz="234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6" name="Google Shape;786;gab5535e306_0_1861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9dbe2a1372_0_1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93" name="Google Shape;793;g9dbe2a1372_0_128"/>
          <p:cNvSpPr txBox="1"/>
          <p:nvPr>
            <p:ph idx="1" type="body"/>
          </p:nvPr>
        </p:nvSpPr>
        <p:spPr>
          <a:xfrm>
            <a:off x="316682" y="767475"/>
            <a:ext cx="8252400" cy="3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-IN" sz="1400">
                <a:highlight>
                  <a:srgbClr val="FFFFFF"/>
                </a:highlight>
              </a:rPr>
              <a:t>A f</a:t>
            </a:r>
            <a:r>
              <a:rPr lang="en-IN" sz="1400">
                <a:highlight>
                  <a:srgbClr val="FFFFFF"/>
                </a:highlight>
              </a:rPr>
              <a:t>or loop provides a concise way of writing a loop structure.</a:t>
            </a:r>
            <a:br>
              <a:rPr lang="en-IN" sz="1400">
                <a:highlight>
                  <a:srgbClr val="FFFFFF"/>
                </a:highlight>
              </a:rPr>
            </a:br>
            <a:endParaRPr sz="1400"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-IN" sz="1400">
                <a:highlight>
                  <a:srgbClr val="FFFFFF"/>
                </a:highlight>
              </a:rPr>
              <a:t>For loop that had the same elements of a while loop:</a:t>
            </a:r>
            <a:endParaRPr sz="1400"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•"/>
            </a:pPr>
            <a:r>
              <a:rPr lang="en-IN" sz="14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 counter</a:t>
            </a:r>
            <a:endParaRPr sz="14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•"/>
            </a:pPr>
            <a:r>
              <a:rPr lang="en-IN" sz="14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 loop-continuation statement</a:t>
            </a:r>
            <a:endParaRPr sz="14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•"/>
            </a:pPr>
            <a:r>
              <a:rPr lang="en-IN" sz="14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An increment statement</a:t>
            </a:r>
            <a:endParaRPr sz="14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-IN" sz="1400">
                <a:highlight>
                  <a:schemeClr val="lt1"/>
                </a:highlight>
              </a:rPr>
              <a:t>Unlike a while loop, a for statement consumes the initialisation, condition and increment/decrement in one line, thereby providing a shorter, easy-to-debug looping structure.</a:t>
            </a:r>
            <a:endParaRPr sz="14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IN" sz="1400">
                <a:highlight>
                  <a:srgbClr val="FFFFFF"/>
                </a:highlight>
              </a:rPr>
            </a:br>
            <a:endParaRPr sz="14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</p:txBody>
      </p:sp>
      <p:sp>
        <p:nvSpPr>
          <p:cNvPr id="794" name="Google Shape;794;g9dbe2a1372_0_128"/>
          <p:cNvSpPr txBox="1"/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/>
              <a:t>For Loops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ab5535e306_0_25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01" name="Google Shape;801;gab5535e306_0_2502"/>
          <p:cNvSpPr txBox="1"/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/>
              <a:t>For Loops</a:t>
            </a:r>
            <a:endParaRPr/>
          </a:p>
        </p:txBody>
      </p:sp>
      <p:pic>
        <p:nvPicPr>
          <p:cNvPr id="802" name="Google Shape;802;gab5535e306_0_2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50" y="892366"/>
            <a:ext cx="654367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ga006adcea6_0_18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697" l="0" r="0" t="76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a006adcea6_0_1840"/>
          <p:cNvSpPr txBox="1"/>
          <p:nvPr>
            <p:ph idx="10" type="dt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3F"/>
              </a:buClr>
              <a:buSzPts val="1400"/>
              <a:buFont typeface="Proxima Nova"/>
              <a:buNone/>
            </a:pPr>
            <a:r>
              <a:rPr lang="en-IN">
                <a:solidFill>
                  <a:srgbClr val="E72D3F"/>
                </a:solidFill>
              </a:rPr>
              <a:t>06/10/2020</a:t>
            </a:r>
            <a:endParaRPr sz="90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6" name="Google Shape;626;ga006adcea6_0_1840"/>
          <p:cNvSpPr txBox="1"/>
          <p:nvPr>
            <p:ph idx="12" type="sldNum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27" name="Google Shape;627;ga006adcea6_0_18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172" y="0"/>
            <a:ext cx="3259768" cy="4041774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a006adcea6_0_1840"/>
          <p:cNvSpPr txBox="1"/>
          <p:nvPr/>
        </p:nvSpPr>
        <p:spPr>
          <a:xfrm>
            <a:off x="733779" y="1063036"/>
            <a:ext cx="30009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IN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Course:</a:t>
            </a:r>
            <a:r>
              <a:rPr b="0" i="0" lang="en-IN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Foundation of </a:t>
            </a:r>
            <a:r>
              <a:rPr lang="en-I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b="0" i="0" lang="en-IN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rogramming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IN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Lecture </a:t>
            </a:r>
            <a:r>
              <a:rPr b="1" lang="en-I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o</a:t>
            </a:r>
            <a:r>
              <a:rPr b="1" i="0" lang="en-IN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n</a:t>
            </a:r>
            <a:r>
              <a:rPr b="1" i="0" lang="en-IN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b="0" i="0" lang="en-IN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Loops and Methods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9" name="Google Shape;629;ga006adcea6_0_18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9dbe2a1372_0_1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09" name="Google Shape;809;g9dbe2a1372_0_138"/>
          <p:cNvSpPr txBox="1"/>
          <p:nvPr>
            <p:ph idx="1" type="body"/>
          </p:nvPr>
        </p:nvSpPr>
        <p:spPr>
          <a:xfrm>
            <a:off x="243525" y="745325"/>
            <a:ext cx="5073600" cy="24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-IN" sz="1200">
                <a:solidFill>
                  <a:srgbClr val="000000"/>
                </a:solidFill>
              </a:rPr>
              <a:t>Syntax: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-IN" sz="1200">
                <a:solidFill>
                  <a:srgbClr val="000000"/>
                </a:solidFill>
              </a:rPr>
              <a:t>for</a:t>
            </a:r>
            <a:r>
              <a:rPr lang="en-IN" sz="1200">
                <a:solidFill>
                  <a:srgbClr val="000000"/>
                </a:solidFill>
              </a:rPr>
              <a:t> (initialization condition; termination condition; increment/decrement condition) {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000000"/>
                </a:solidFill>
              </a:rPr>
              <a:t> 	//Statements;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000000"/>
                </a:solidFill>
              </a:rPr>
              <a:t>}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000000"/>
                </a:solidFill>
              </a:rPr>
              <a:t>The for loop has the following components: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IN" sz="1200">
                <a:solidFill>
                  <a:srgbClr val="000000"/>
                </a:solidFill>
              </a:rPr>
              <a:t>Initialisation</a:t>
            </a:r>
            <a:r>
              <a:rPr lang="en-IN" sz="1200">
                <a:solidFill>
                  <a:srgbClr val="000000"/>
                </a:solidFill>
              </a:rPr>
              <a:t>: </a:t>
            </a:r>
            <a:r>
              <a:rPr lang="en-IN" sz="1200">
                <a:solidFill>
                  <a:srgbClr val="000000"/>
                </a:solidFill>
                <a:highlight>
                  <a:srgbClr val="FFFFFF"/>
                </a:highlight>
              </a:rPr>
              <a:t>Here, we initialise the variable in use. It marks the start of a for loop. An already declared variable can be used or a variable can be declared, local to the loop only.</a:t>
            </a:r>
            <a:br>
              <a:rPr lang="en-IN" sz="120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IN" sz="1200">
                <a:solidFill>
                  <a:srgbClr val="000000"/>
                </a:solidFill>
                <a:highlight>
                  <a:srgbClr val="FFFFFF"/>
                </a:highlight>
              </a:rPr>
              <a:t>Terminaion </a:t>
            </a:r>
            <a:r>
              <a:rPr b="1" lang="en-IN" sz="1200">
                <a:solidFill>
                  <a:srgbClr val="000000"/>
                </a:solidFill>
                <a:highlight>
                  <a:srgbClr val="FFFFFF"/>
                </a:highlight>
              </a:rPr>
              <a:t>condition</a:t>
            </a:r>
            <a:r>
              <a:rPr lang="en-IN" sz="1200">
                <a:solidFill>
                  <a:srgbClr val="000000"/>
                </a:solidFill>
                <a:highlight>
                  <a:srgbClr val="FFFFFF"/>
                </a:highlight>
              </a:rPr>
              <a:t>: It is used for testing the exit condition for a loop. It must return a boolean value. It is also an </a:t>
            </a:r>
            <a:r>
              <a:rPr b="1" lang="en-IN" sz="1200">
                <a:solidFill>
                  <a:srgbClr val="000000"/>
                </a:solidFill>
                <a:highlight>
                  <a:srgbClr val="FFFFFF"/>
                </a:highlight>
              </a:rPr>
              <a:t>e</a:t>
            </a:r>
            <a:r>
              <a:rPr b="1" lang="en-IN" sz="1200">
                <a:solidFill>
                  <a:srgbClr val="000000"/>
                </a:solidFill>
                <a:highlight>
                  <a:srgbClr val="FFFFFF"/>
                </a:highlight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ntry control loop,</a:t>
            </a:r>
            <a:r>
              <a:rPr lang="en-IN" sz="1200">
                <a:solidFill>
                  <a:srgbClr val="000000"/>
                </a:solidFill>
                <a:highlight>
                  <a:srgbClr val="FFFFFF"/>
                </a:highlight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 </a:t>
            </a:r>
            <a:r>
              <a:rPr lang="en-IN" sz="1200">
                <a:solidFill>
                  <a:srgbClr val="000000"/>
                </a:solidFill>
                <a:highlight>
                  <a:srgbClr val="FFFFFF"/>
                </a:highlight>
              </a:rPr>
              <a:t>as the condition is checked prior to the execution of the loop statements.</a:t>
            </a:r>
            <a:br>
              <a:rPr lang="en-IN" sz="120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IN" sz="1200">
                <a:solidFill>
                  <a:srgbClr val="000000"/>
                </a:solidFill>
                <a:highlight>
                  <a:srgbClr val="FFFFFF"/>
                </a:highlight>
              </a:rPr>
              <a:t>Statement execution</a:t>
            </a:r>
            <a:r>
              <a:rPr lang="en-IN" sz="1200">
                <a:solidFill>
                  <a:srgbClr val="000000"/>
                </a:solidFill>
                <a:highlight>
                  <a:srgbClr val="FFFFFF"/>
                </a:highlight>
              </a:rPr>
              <a:t>: Once the condition is evaluated to true, the statements in the loop body are executed.</a:t>
            </a:r>
            <a:br>
              <a:rPr lang="en-IN" sz="120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IN" sz="1200">
                <a:solidFill>
                  <a:srgbClr val="000000"/>
                </a:solidFill>
                <a:highlight>
                  <a:srgbClr val="FFFFFF"/>
                </a:highlight>
              </a:rPr>
              <a:t>Increment/Decrement</a:t>
            </a:r>
            <a:r>
              <a:rPr lang="en-IN" sz="1200">
                <a:solidFill>
                  <a:srgbClr val="000000"/>
                </a:solidFill>
                <a:highlight>
                  <a:srgbClr val="FFFFFF"/>
                </a:highlight>
              </a:rPr>
              <a:t>: It is used for updating the variable for the next iteration.</a:t>
            </a:r>
            <a:br>
              <a:rPr lang="en-IN" sz="120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810" name="Google Shape;810;g9dbe2a1372_0_138"/>
          <p:cNvSpPr txBox="1"/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/>
              <a:t>For Loops</a:t>
            </a:r>
            <a:endParaRPr/>
          </a:p>
        </p:txBody>
      </p:sp>
      <p:graphicFrame>
        <p:nvGraphicFramePr>
          <p:cNvPr id="811" name="Google Shape;811;g9dbe2a1372_0_138"/>
          <p:cNvGraphicFramePr/>
          <p:nvPr/>
        </p:nvGraphicFramePr>
        <p:xfrm>
          <a:off x="5686325" y="93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{555B1FDD-2862-4EB8-AFE9-F06152FCCD54}</a:tableStyleId>
              </a:tblPr>
              <a:tblGrid>
                <a:gridCol w="2883000"/>
              </a:tblGrid>
              <a:tr h="2138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ForLoop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static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void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main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(String args[]) {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</a:t>
                      </a:r>
                      <a:r>
                        <a:rPr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number = </a:t>
                      </a:r>
                      <a:r>
                        <a:rPr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number &lt;= </a:t>
                      </a:r>
                      <a:r>
                        <a:rPr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number++) {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System.out.print(number+ </a:t>
                      </a:r>
                      <a:r>
                        <a:rPr lang="en-I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"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number++;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}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}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000">
                        <a:solidFill>
                          <a:srgbClr val="FCC28C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c749e71fc_0_138"/>
          <p:cNvSpPr txBox="1"/>
          <p:nvPr>
            <p:ph idx="1" type="body"/>
          </p:nvPr>
        </p:nvSpPr>
        <p:spPr>
          <a:xfrm>
            <a:off x="471276" y="1087069"/>
            <a:ext cx="75072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68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400"/>
              <a:t>Write a program to print all integers till 50..</a:t>
            </a:r>
            <a:endParaRPr sz="1400"/>
          </a:p>
        </p:txBody>
      </p:sp>
      <p:sp>
        <p:nvSpPr>
          <p:cNvPr id="817" name="Google Shape;817;gac749e71fc_0_138"/>
          <p:cNvSpPr txBox="1"/>
          <p:nvPr>
            <p:ph idx="4294967295" type="sldNum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8" name="Google Shape;818;gac749e71fc_0_138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Hands-On: Exercise 3</a:t>
            </a:r>
            <a:endParaRPr b="0" i="0" sz="234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9" name="Google Shape;819;gac749e71fc_0_138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ab5535e306_0_1869"/>
          <p:cNvSpPr/>
          <p:nvPr>
            <p:ph idx="3" type="pic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gab5535e306_0_1869"/>
          <p:cNvSpPr txBox="1"/>
          <p:nvPr>
            <p:ph idx="10" type="dt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6" name="Google Shape;826;gab5535e306_0_1869"/>
          <p:cNvSpPr txBox="1"/>
          <p:nvPr>
            <p:ph idx="12" type="sldNum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27" name="Google Shape;827;gab5535e306_0_1869"/>
          <p:cNvSpPr txBox="1"/>
          <p:nvPr>
            <p:ph idx="1" type="body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4312" lvl="0" marL="21431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828" name="Google Shape;828;gab5535e306_0_1869"/>
          <p:cNvSpPr txBox="1"/>
          <p:nvPr>
            <p:ph idx="4294967295" type="sldNum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9" name="Google Shape;829;gab5535e306_0_186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gab5535e306_0_186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gab5535e306_0_1869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gab5535e306_0_1869"/>
          <p:cNvSpPr txBox="1"/>
          <p:nvPr/>
        </p:nvSpPr>
        <p:spPr>
          <a:xfrm>
            <a:off x="727367" y="303222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Poll 1</a:t>
            </a: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 (15 s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ec.)</a:t>
            </a:r>
            <a:endParaRPr b="0" sz="3600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3" name="Google Shape;833;gab5535e306_0_1869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25</a:t>
            </a:r>
            <a:endParaRPr/>
          </a:p>
        </p:txBody>
      </p:sp>
      <p:pic>
        <p:nvPicPr>
          <p:cNvPr id="834" name="Google Shape;834;gab5535e306_0_18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gab5535e306_0_1869"/>
          <p:cNvSpPr txBox="1"/>
          <p:nvPr/>
        </p:nvSpPr>
        <p:spPr>
          <a:xfrm>
            <a:off x="727375" y="1375725"/>
            <a:ext cx="7048200" cy="29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loops executes the statements inside it at least once?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lphaL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Do-While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ab5535e306_0_1884"/>
          <p:cNvSpPr/>
          <p:nvPr>
            <p:ph idx="3" type="pic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gab5535e306_0_1884"/>
          <p:cNvSpPr txBox="1"/>
          <p:nvPr>
            <p:ph idx="10" type="dt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2" name="Google Shape;842;gab5535e306_0_1884"/>
          <p:cNvSpPr txBox="1"/>
          <p:nvPr>
            <p:ph idx="12" type="sldNum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43" name="Google Shape;843;gab5535e306_0_1884"/>
          <p:cNvSpPr txBox="1"/>
          <p:nvPr>
            <p:ph idx="1" type="body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4312" lvl="0" marL="21431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844" name="Google Shape;844;gab5535e306_0_1884"/>
          <p:cNvSpPr txBox="1"/>
          <p:nvPr>
            <p:ph idx="4294967295" type="sldNum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5" name="Google Shape;845;gab5535e306_0_188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gab5535e306_0_188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gab5535e306_0_1884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gab5535e306_0_1884"/>
          <p:cNvSpPr txBox="1"/>
          <p:nvPr/>
        </p:nvSpPr>
        <p:spPr>
          <a:xfrm>
            <a:off x="727367" y="303222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Poll 1</a:t>
            </a: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Answer)</a:t>
            </a:r>
            <a:endParaRPr b="0" sz="3600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9" name="Google Shape;849;gab5535e306_0_1884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/>
          </a:p>
        </p:txBody>
      </p:sp>
      <p:pic>
        <p:nvPicPr>
          <p:cNvPr id="850" name="Google Shape;850;gab5535e306_0_18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gab5535e306_0_1884"/>
          <p:cNvSpPr txBox="1"/>
          <p:nvPr/>
        </p:nvSpPr>
        <p:spPr>
          <a:xfrm>
            <a:off x="727375" y="1375725"/>
            <a:ext cx="7048200" cy="29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loops executes the statements inside it at least once?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lphaLcPeriod"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Do-While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ab5535e306_0_2533"/>
          <p:cNvSpPr/>
          <p:nvPr>
            <p:ph idx="3" type="pic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gab5535e306_0_2533"/>
          <p:cNvSpPr txBox="1"/>
          <p:nvPr>
            <p:ph idx="10" type="dt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8" name="Google Shape;858;gab5535e306_0_2533"/>
          <p:cNvSpPr txBox="1"/>
          <p:nvPr>
            <p:ph idx="12" type="sldNum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59" name="Google Shape;859;gab5535e306_0_2533"/>
          <p:cNvSpPr txBox="1"/>
          <p:nvPr>
            <p:ph idx="1" type="body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4312" lvl="0" marL="21431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860" name="Google Shape;860;gab5535e306_0_2533"/>
          <p:cNvSpPr txBox="1"/>
          <p:nvPr>
            <p:ph idx="4294967295" type="sldNum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1" name="Google Shape;861;gab5535e306_0_25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gab5535e306_0_25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gab5535e306_0_253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gab5535e306_0_2533"/>
          <p:cNvSpPr txBox="1"/>
          <p:nvPr/>
        </p:nvSpPr>
        <p:spPr>
          <a:xfrm>
            <a:off x="727367" y="303222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textRoundtripDataId="7"/>
                  </a:ext>
                </a:extLst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 (15 s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ec.)</a:t>
            </a:r>
            <a:endParaRPr b="0" sz="3600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5" name="Google Shape;865;gab5535e306_0_2533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25</a:t>
            </a:r>
            <a:endParaRPr/>
          </a:p>
        </p:txBody>
      </p:sp>
      <p:pic>
        <p:nvPicPr>
          <p:cNvPr id="866" name="Google Shape;866;gab5535e306_0_25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gab5535e306_0_2533"/>
          <p:cNvSpPr txBox="1"/>
          <p:nvPr/>
        </p:nvSpPr>
        <p:spPr>
          <a:xfrm>
            <a:off x="727375" y="1375725"/>
            <a:ext cx="7048200" cy="29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will be the output of the below code?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“Hey” infinite times.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Nothing.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“Hey” once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68" name="Google Shape;868;gab5535e306_0_2533"/>
          <p:cNvGraphicFramePr/>
          <p:nvPr/>
        </p:nvGraphicFramePr>
        <p:xfrm>
          <a:off x="1119125" y="187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{555B1FDD-2862-4EB8-AFE9-F06152FCCD54}</a:tableStyleId>
              </a:tblPr>
              <a:tblGrid>
                <a:gridCol w="35790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MyClass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void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main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(String[] args)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boolean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keepRunning =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false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while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(keepRunning =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System.out.println(</a:t>
                      </a:r>
                      <a:r>
                        <a:rPr b="1" lang="en-I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"Hey"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}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}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b="1" sz="1000">
                        <a:solidFill>
                          <a:srgbClr val="333333"/>
                        </a:solidFill>
                        <a:highlight>
                          <a:srgbClr val="F5F5F5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ab5535e306_0_2515"/>
          <p:cNvSpPr/>
          <p:nvPr>
            <p:ph idx="3" type="pic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gab5535e306_0_2515"/>
          <p:cNvSpPr txBox="1"/>
          <p:nvPr>
            <p:ph idx="10" type="dt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5" name="Google Shape;875;gab5535e306_0_2515"/>
          <p:cNvSpPr txBox="1"/>
          <p:nvPr>
            <p:ph idx="12" type="sldNum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76" name="Google Shape;876;gab5535e306_0_2515"/>
          <p:cNvSpPr txBox="1"/>
          <p:nvPr>
            <p:ph idx="1" type="body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4312" lvl="0" marL="21431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877" name="Google Shape;877;gab5535e306_0_2515"/>
          <p:cNvSpPr txBox="1"/>
          <p:nvPr>
            <p:ph idx="4294967295" type="sldNum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8" name="Google Shape;878;gab5535e306_0_25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gab5535e306_0_25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gab5535e306_0_2515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gab5535e306_0_2515"/>
          <p:cNvSpPr txBox="1"/>
          <p:nvPr/>
        </p:nvSpPr>
        <p:spPr>
          <a:xfrm>
            <a:off x="727367" y="303222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textRoundtripDataId="8"/>
                  </a:ext>
                </a:extLst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Answer)</a:t>
            </a:r>
            <a:endParaRPr b="0" sz="3600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2" name="Google Shape;882;gab5535e306_0_2515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/>
          </a:p>
        </p:txBody>
      </p:sp>
      <p:pic>
        <p:nvPicPr>
          <p:cNvPr id="883" name="Google Shape;883;gab5535e306_0_25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gab5535e306_0_2515"/>
          <p:cNvSpPr txBox="1"/>
          <p:nvPr/>
        </p:nvSpPr>
        <p:spPr>
          <a:xfrm>
            <a:off x="727375" y="1144575"/>
            <a:ext cx="7048200" cy="29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will be the output of the below code?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lphaLcPeriod"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“Hey” infinite times.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Nothing.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“Hey” once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85" name="Google Shape;885;gab5535e306_0_2515"/>
          <p:cNvGraphicFramePr/>
          <p:nvPr/>
        </p:nvGraphicFramePr>
        <p:xfrm>
          <a:off x="1119125" y="187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{555B1FDD-2862-4EB8-AFE9-F06152FCCD54}</a:tableStyleId>
              </a:tblPr>
              <a:tblGrid>
                <a:gridCol w="35790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MyClass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void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main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(String[] args)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boolean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keepRunning =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false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while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(keepRunning =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System.out.println(</a:t>
                      </a:r>
                      <a:r>
                        <a:rPr b="1" lang="en-I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"Hey"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}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}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b="1" sz="1000">
                        <a:solidFill>
                          <a:srgbClr val="333333"/>
                        </a:solidFill>
                        <a:highlight>
                          <a:srgbClr val="F5F5F5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ac749e71fc_0_0"/>
          <p:cNvSpPr/>
          <p:nvPr>
            <p:ph idx="3" type="pic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gac749e71fc_0_0"/>
          <p:cNvSpPr txBox="1"/>
          <p:nvPr>
            <p:ph idx="10" type="dt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2" name="Google Shape;892;gac749e71fc_0_0"/>
          <p:cNvSpPr txBox="1"/>
          <p:nvPr>
            <p:ph idx="12" type="sldNum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93" name="Google Shape;893;gac749e71fc_0_0"/>
          <p:cNvSpPr txBox="1"/>
          <p:nvPr>
            <p:ph idx="1" type="body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4312" lvl="0" marL="21431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894" name="Google Shape;894;gac749e71fc_0_0"/>
          <p:cNvSpPr txBox="1"/>
          <p:nvPr>
            <p:ph idx="4294967295" type="sldNum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5" name="Google Shape;895;gac749e71fc_0_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gac749e71fc_0_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gac749e71fc_0_0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gac749e71fc_0_0"/>
          <p:cNvSpPr txBox="1"/>
          <p:nvPr/>
        </p:nvSpPr>
        <p:spPr>
          <a:xfrm>
            <a:off x="727367" y="303222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textRoundtripDataId="9"/>
                  </a:ext>
                </a:extLst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 (15 s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ec.)</a:t>
            </a:r>
            <a:endParaRPr b="0" sz="3600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9" name="Google Shape;899;gac749e71fc_0_0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25</a:t>
            </a:r>
            <a:endParaRPr/>
          </a:p>
        </p:txBody>
      </p:sp>
      <p:pic>
        <p:nvPicPr>
          <p:cNvPr id="900" name="Google Shape;900;gac749e71fc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gac749e71fc_0_0"/>
          <p:cNvSpPr txBox="1"/>
          <p:nvPr/>
        </p:nvSpPr>
        <p:spPr>
          <a:xfrm>
            <a:off x="727375" y="1186900"/>
            <a:ext cx="7048200" cy="29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will be the output of the below code?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“Hello World” once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“Hello World” infinitely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Nothing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02" name="Google Shape;902;gac749e71fc_0_0"/>
          <p:cNvGraphicFramePr/>
          <p:nvPr/>
        </p:nvGraphicFramePr>
        <p:xfrm>
          <a:off x="1151000" y="183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{555B1FDD-2862-4EB8-AFE9-F06152FCCD54}</a:tableStyleId>
              </a:tblPr>
              <a:tblGrid>
                <a:gridCol w="408632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DoWhile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void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main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(String args[])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boolean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test =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false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System.out.println(</a:t>
                      </a:r>
                      <a:r>
                        <a:rPr b="1" lang="en-I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"Hello world"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}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while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(test);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}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b="1" sz="1000">
                        <a:solidFill>
                          <a:srgbClr val="333333"/>
                        </a:solidFill>
                        <a:highlight>
                          <a:srgbClr val="F5F5F5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ac749e71fc_0_20"/>
          <p:cNvSpPr/>
          <p:nvPr>
            <p:ph idx="3" type="pic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gac749e71fc_0_20"/>
          <p:cNvSpPr txBox="1"/>
          <p:nvPr>
            <p:ph idx="10" type="dt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9" name="Google Shape;909;gac749e71fc_0_20"/>
          <p:cNvSpPr txBox="1"/>
          <p:nvPr>
            <p:ph idx="12" type="sldNum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10" name="Google Shape;910;gac749e71fc_0_20"/>
          <p:cNvSpPr txBox="1"/>
          <p:nvPr>
            <p:ph idx="1" type="body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4312" lvl="0" marL="21431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911" name="Google Shape;911;gac749e71fc_0_20"/>
          <p:cNvSpPr txBox="1"/>
          <p:nvPr>
            <p:ph idx="4294967295" type="sldNum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2" name="Google Shape;912;gac749e71fc_0_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gac749e71fc_0_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gac749e71fc_0_20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gac749e71fc_0_20"/>
          <p:cNvSpPr txBox="1"/>
          <p:nvPr/>
        </p:nvSpPr>
        <p:spPr>
          <a:xfrm>
            <a:off x="727367" y="303222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textRoundtripDataId="10"/>
                  </a:ext>
                </a:extLst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Answer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b="0" sz="3600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6" name="Google Shape;916;gac749e71fc_0_20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25</a:t>
            </a:r>
            <a:endParaRPr/>
          </a:p>
        </p:txBody>
      </p:sp>
      <p:pic>
        <p:nvPicPr>
          <p:cNvPr id="917" name="Google Shape;917;gac749e71fc_0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gac749e71fc_0_20"/>
          <p:cNvSpPr txBox="1"/>
          <p:nvPr/>
        </p:nvSpPr>
        <p:spPr>
          <a:xfrm>
            <a:off x="727375" y="1186900"/>
            <a:ext cx="7048200" cy="29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will be the output of the below code?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lphaLcPeriod"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“Hello World” once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“Hello World” infinitely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Nothing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19" name="Google Shape;919;gac749e71fc_0_20"/>
          <p:cNvGraphicFramePr/>
          <p:nvPr/>
        </p:nvGraphicFramePr>
        <p:xfrm>
          <a:off x="1151000" y="183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{555B1FDD-2862-4EB8-AFE9-F06152FCCD54}</a:tableStyleId>
              </a:tblPr>
              <a:tblGrid>
                <a:gridCol w="408632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DoWhile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void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main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(String args[])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boolean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test =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false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System.out.println(</a:t>
                      </a:r>
                      <a:r>
                        <a:rPr b="1" lang="en-I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"Hello world"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}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while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(test);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}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b="1" sz="1000">
                        <a:solidFill>
                          <a:srgbClr val="333333"/>
                        </a:solidFill>
                        <a:highlight>
                          <a:srgbClr val="F5F5F5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9dbe2a1372_0_1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26" name="Google Shape;926;g9dbe2a1372_0_150"/>
          <p:cNvSpPr txBox="1"/>
          <p:nvPr>
            <p:ph idx="1" type="body"/>
          </p:nvPr>
        </p:nvSpPr>
        <p:spPr>
          <a:xfrm>
            <a:off x="442782" y="827738"/>
            <a:ext cx="8126400" cy="3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I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Scope of variables means where they will be </a:t>
            </a:r>
            <a:r>
              <a:rPr lang="en-I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accessible in the program. 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I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Java is a statically typed language, so every identifier has a scope.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I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 are three different types of scopes in Java: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lphaLcPeriod"/>
            </a:pPr>
            <a:r>
              <a:rPr b="1" lang="en-I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Class Level Scope: </a:t>
            </a:r>
            <a:r>
              <a:rPr lang="en-I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variables declared inside a class can be accessed anywhere in the class. They need to be declared outside of methods and loops. </a:t>
            </a:r>
            <a:r>
              <a:rPr lang="en-I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g9dbe2a1372_0_150"/>
          <p:cNvSpPr txBox="1"/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/>
              <a:t>Variable Scope</a:t>
            </a:r>
            <a:endParaRPr/>
          </a:p>
        </p:txBody>
      </p:sp>
      <p:graphicFrame>
        <p:nvGraphicFramePr>
          <p:cNvPr id="928" name="Google Shape;928;g9dbe2a1372_0_150"/>
          <p:cNvGraphicFramePr/>
          <p:nvPr/>
        </p:nvGraphicFramePr>
        <p:xfrm>
          <a:off x="1174650" y="229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{555B1FDD-2862-4EB8-AFE9-F06152FCCD54}</a:tableStyleId>
              </a:tblPr>
              <a:tblGrid>
                <a:gridCol w="287792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Test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 = </a:t>
                      </a:r>
                      <a:r>
                        <a:rPr b="1"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</a:t>
                      </a:r>
                      <a:r>
                        <a:rPr b="1" lang="en-IN" sz="1000">
                          <a:solidFill>
                            <a:srgbClr val="888888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//can be accessed anywhere inside the class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while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(i!=</a:t>
                      </a:r>
                      <a:r>
                        <a:rPr b="1"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b="1" lang="en-IN" sz="1000">
                          <a:solidFill>
                            <a:srgbClr val="888888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//some statements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}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}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b="1" sz="1000">
                        <a:solidFill>
                          <a:srgbClr val="A9B7C6"/>
                        </a:solidFill>
                        <a:highlight>
                          <a:srgbClr val="2B2B2B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ac749e71fc_0_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35" name="Google Shape;935;gac749e71fc_0_45"/>
          <p:cNvSpPr txBox="1"/>
          <p:nvPr>
            <p:ph idx="1" type="body"/>
          </p:nvPr>
        </p:nvSpPr>
        <p:spPr>
          <a:xfrm>
            <a:off x="442782" y="827738"/>
            <a:ext cx="8126400" cy="3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b. </a:t>
            </a:r>
            <a:r>
              <a:rPr b="1" lang="en-I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Method </a:t>
            </a:r>
            <a:r>
              <a:rPr b="1" lang="en-I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Level Scope: </a:t>
            </a:r>
            <a:r>
              <a:rPr lang="en-I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variables declared inside a method have only method level scope and cannot be accessed outside the methods.  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c. </a:t>
            </a:r>
            <a:r>
              <a:rPr b="1" lang="en-I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Block Scope: </a:t>
            </a:r>
            <a:r>
              <a:rPr lang="en-I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variables declared inside curly brackets {} can be accessed only inside the brackets. These can be defined inside a method or a loop.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gac749e71fc_0_45"/>
          <p:cNvSpPr txBox="1"/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/>
              <a:t>Variable Scope</a:t>
            </a:r>
            <a:endParaRPr/>
          </a:p>
        </p:txBody>
      </p:sp>
      <p:graphicFrame>
        <p:nvGraphicFramePr>
          <p:cNvPr id="937" name="Google Shape;937;gac749e71fc_0_45"/>
          <p:cNvGraphicFramePr/>
          <p:nvPr/>
        </p:nvGraphicFramePr>
        <p:xfrm>
          <a:off x="1726425" y="135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{555B1FDD-2862-4EB8-AFE9-F06152FCCD54}</a:tableStyleId>
              </a:tblPr>
              <a:tblGrid>
                <a:gridCol w="3224950"/>
              </a:tblGrid>
              <a:tr h="1217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void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main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(String[] args)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i=</a:t>
                      </a:r>
                      <a:r>
                        <a:rPr b="1"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i&lt;</a:t>
                      </a:r>
                      <a:r>
                        <a:rPr b="1"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i++){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b="1" lang="en-IN" sz="1000">
                          <a:solidFill>
                            <a:srgbClr val="888888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//some statements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}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i = </a:t>
                      </a:r>
                      <a:r>
                        <a:rPr b="1"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</a:t>
                      </a:r>
                      <a:r>
                        <a:rPr b="1" lang="en-IN" sz="1000">
                          <a:solidFill>
                            <a:srgbClr val="888888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//cannot be accessed here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b="1" sz="1000">
                        <a:solidFill>
                          <a:srgbClr val="A9B7C6"/>
                        </a:solidFill>
                        <a:highlight>
                          <a:srgbClr val="2B2B2B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8" name="Google Shape;938;gac749e71fc_0_45"/>
          <p:cNvGraphicFramePr/>
          <p:nvPr/>
        </p:nvGraphicFramePr>
        <p:xfrm>
          <a:off x="2225850" y="342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{555B1FDD-2862-4EB8-AFE9-F06152FCCD54}</a:tableStyleId>
              </a:tblPr>
              <a:tblGrid>
                <a:gridCol w="32249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void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main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(String[] args)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i=</a:t>
                      </a:r>
                      <a:r>
                        <a:rPr b="1"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i&lt;</a:t>
                      </a:r>
                      <a:r>
                        <a:rPr b="1"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i++){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Int j=</a:t>
                      </a:r>
                      <a:r>
                        <a:rPr b="1"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}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j = </a:t>
                      </a:r>
                      <a:r>
                        <a:rPr b="1"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</a:t>
                      </a:r>
                      <a:r>
                        <a:rPr b="1" lang="en-IN" sz="1000">
                          <a:solidFill>
                            <a:srgbClr val="888888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//cannot be accessed here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}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j = </a:t>
                      </a:r>
                      <a:r>
                        <a:rPr b="1"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</a:t>
                      </a:r>
                      <a:r>
                        <a:rPr b="1" lang="en-IN" sz="1000">
                          <a:solidFill>
                            <a:srgbClr val="888888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//cannot be accessed here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b="1" sz="1000">
                        <a:solidFill>
                          <a:srgbClr val="A9B7C6"/>
                        </a:solidFill>
                        <a:highlight>
                          <a:srgbClr val="2B2B2B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ab5535e306_0_0"/>
          <p:cNvSpPr txBox="1"/>
          <p:nvPr>
            <p:ph idx="12" type="sldNum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35" name="Google Shape;635;gab5535e306_0_0"/>
          <p:cNvSpPr txBox="1"/>
          <p:nvPr/>
        </p:nvSpPr>
        <p:spPr>
          <a:xfrm>
            <a:off x="638175" y="348657"/>
            <a:ext cx="443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Course Roadmap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gab5535e306_0_0"/>
          <p:cNvSpPr txBox="1"/>
          <p:nvPr/>
        </p:nvSpPr>
        <p:spPr>
          <a:xfrm>
            <a:off x="1126961" y="1950784"/>
            <a:ext cx="727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gab5535e306_0_0"/>
          <p:cNvSpPr txBox="1"/>
          <p:nvPr/>
        </p:nvSpPr>
        <p:spPr>
          <a:xfrm>
            <a:off x="638175" y="1128750"/>
            <a:ext cx="4266300" cy="3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 to Java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Operators and Conditionals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b="1"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Loops and Methods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Strings and Arrays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gab5535e306_0_0"/>
          <p:cNvSpPr txBox="1"/>
          <p:nvPr>
            <p:ph idx="11" type="ftr"/>
          </p:nvPr>
        </p:nvSpPr>
        <p:spPr>
          <a:xfrm>
            <a:off x="2904600" y="4767275"/>
            <a:ext cx="3334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Full-Stack Software Development</a:t>
            </a:r>
            <a:endParaRPr/>
          </a:p>
        </p:txBody>
      </p:sp>
      <p:pic>
        <p:nvPicPr>
          <p:cNvPr id="639" name="Google Shape;639;gab5535e30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675" y="1604950"/>
            <a:ext cx="3846800" cy="257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ac749e71fc_0_57"/>
          <p:cNvSpPr/>
          <p:nvPr>
            <p:ph idx="3" type="pic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gac749e71fc_0_57"/>
          <p:cNvSpPr txBox="1"/>
          <p:nvPr>
            <p:ph idx="10" type="dt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5" name="Google Shape;945;gac749e71fc_0_57"/>
          <p:cNvSpPr txBox="1"/>
          <p:nvPr>
            <p:ph idx="12" type="sldNum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46" name="Google Shape;946;gac749e71fc_0_57"/>
          <p:cNvSpPr txBox="1"/>
          <p:nvPr>
            <p:ph idx="1" type="body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4312" lvl="0" marL="21431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947" name="Google Shape;947;gac749e71fc_0_57"/>
          <p:cNvSpPr txBox="1"/>
          <p:nvPr>
            <p:ph idx="4294967295" type="sldNum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8" name="Google Shape;948;gac749e71fc_0_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gac749e71fc_0_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gac749e71fc_0_57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gac749e71fc_0_57"/>
          <p:cNvSpPr txBox="1"/>
          <p:nvPr/>
        </p:nvSpPr>
        <p:spPr>
          <a:xfrm>
            <a:off x="727367" y="303222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textRoundtripDataId="11"/>
                  </a:ext>
                </a:extLst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 (15 s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ec.)</a:t>
            </a:r>
            <a:endParaRPr b="0" sz="3600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2" name="Google Shape;952;gac749e71fc_0_57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25</a:t>
            </a:r>
            <a:endParaRPr/>
          </a:p>
        </p:txBody>
      </p:sp>
      <p:pic>
        <p:nvPicPr>
          <p:cNvPr id="953" name="Google Shape;953;gac749e71fc_0_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gac749e71fc_0_57"/>
          <p:cNvSpPr txBox="1"/>
          <p:nvPr/>
        </p:nvSpPr>
        <p:spPr>
          <a:xfrm>
            <a:off x="727375" y="1186900"/>
            <a:ext cx="7048200" cy="29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will be the output of the below code?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0,1, error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0,1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output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55" name="Google Shape;955;gac749e71fc_0_57"/>
          <p:cNvGraphicFramePr/>
          <p:nvPr/>
        </p:nvGraphicFramePr>
        <p:xfrm>
          <a:off x="1119125" y="165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{555B1FDD-2862-4EB8-AFE9-F06152FCCD54}</a:tableStyleId>
              </a:tblPr>
              <a:tblGrid>
                <a:gridCol w="29036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Main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void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main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(String[] args)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j=</a:t>
                      </a:r>
                      <a:r>
                        <a:rPr b="1"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j&lt;</a:t>
                      </a:r>
                      <a:r>
                        <a:rPr b="1"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j++)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System.out.println(j);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}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System.out.println(j);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}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b="1" sz="1000">
                        <a:solidFill>
                          <a:srgbClr val="A9B7C6"/>
                        </a:solidFill>
                        <a:highlight>
                          <a:srgbClr val="2B2B2B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ac749e71fc_0_75"/>
          <p:cNvSpPr/>
          <p:nvPr>
            <p:ph idx="3" type="pic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gac749e71fc_0_75"/>
          <p:cNvSpPr txBox="1"/>
          <p:nvPr>
            <p:ph idx="10" type="dt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2" name="Google Shape;962;gac749e71fc_0_75"/>
          <p:cNvSpPr txBox="1"/>
          <p:nvPr>
            <p:ph idx="12" type="sldNum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63" name="Google Shape;963;gac749e71fc_0_75"/>
          <p:cNvSpPr txBox="1"/>
          <p:nvPr>
            <p:ph idx="1" type="body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4312" lvl="0" marL="21431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964" name="Google Shape;964;gac749e71fc_0_75"/>
          <p:cNvSpPr txBox="1"/>
          <p:nvPr>
            <p:ph idx="4294967295" type="sldNum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5" name="Google Shape;965;gac749e71fc_0_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gac749e71fc_0_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gac749e71fc_0_75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gac749e71fc_0_75"/>
          <p:cNvSpPr txBox="1"/>
          <p:nvPr/>
        </p:nvSpPr>
        <p:spPr>
          <a:xfrm>
            <a:off x="727367" y="303222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textRoundtripDataId="12"/>
                  </a:ext>
                </a:extLst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Answer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b="0" sz="3600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9" name="Google Shape;969;gac749e71fc_0_75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25</a:t>
            </a:r>
            <a:endParaRPr/>
          </a:p>
        </p:txBody>
      </p:sp>
      <p:pic>
        <p:nvPicPr>
          <p:cNvPr id="970" name="Google Shape;970;gac749e71fc_0_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gac749e71fc_0_75"/>
          <p:cNvSpPr txBox="1"/>
          <p:nvPr/>
        </p:nvSpPr>
        <p:spPr>
          <a:xfrm>
            <a:off x="727375" y="1186900"/>
            <a:ext cx="7048200" cy="29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will be the output of the below code?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0,1, error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lphaLcPeriod"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0,1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output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72" name="Google Shape;972;gac749e71fc_0_75"/>
          <p:cNvGraphicFramePr/>
          <p:nvPr/>
        </p:nvGraphicFramePr>
        <p:xfrm>
          <a:off x="1119125" y="165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{555B1FDD-2862-4EB8-AFE9-F06152FCCD54}</a:tableStyleId>
              </a:tblPr>
              <a:tblGrid>
                <a:gridCol w="29036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Main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void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main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(String[] args)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j=</a:t>
                      </a:r>
                      <a:r>
                        <a:rPr b="1"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j&lt;</a:t>
                      </a:r>
                      <a:r>
                        <a:rPr b="1"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j++)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System.out.println(j);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}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System.out.println(j);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}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b="1" sz="1000">
                        <a:solidFill>
                          <a:srgbClr val="A9B7C6"/>
                        </a:solidFill>
                        <a:highlight>
                          <a:srgbClr val="2B2B2B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ac749e71fc_0_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79" name="Google Shape;979;gac749e71fc_0_36"/>
          <p:cNvSpPr txBox="1"/>
          <p:nvPr>
            <p:ph idx="1" type="body"/>
          </p:nvPr>
        </p:nvSpPr>
        <p:spPr>
          <a:xfrm>
            <a:off x="442782" y="827738"/>
            <a:ext cx="8126400" cy="3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Similar to nested if-else statements, loops can also be nested.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I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nested loop is one which has a loop within a loop.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gac749e71fc_0_36"/>
          <p:cNvSpPr txBox="1"/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/>
              <a:t>Nested Loops</a:t>
            </a:r>
            <a:endParaRPr/>
          </a:p>
        </p:txBody>
      </p:sp>
      <p:graphicFrame>
        <p:nvGraphicFramePr>
          <p:cNvPr id="981" name="Google Shape;981;gac749e71fc_0_36"/>
          <p:cNvGraphicFramePr/>
          <p:nvPr/>
        </p:nvGraphicFramePr>
        <p:xfrm>
          <a:off x="1143925" y="165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{555B1FDD-2862-4EB8-AFE9-F06152FCCD54}</a:tableStyleId>
              </a:tblPr>
              <a:tblGrid>
                <a:gridCol w="39001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Main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void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main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(String[] args)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b="1" lang="en-IN" sz="1000">
                          <a:solidFill>
                            <a:srgbClr val="888888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//Outer loops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num = </a:t>
                      </a:r>
                      <a:r>
                        <a:rPr b="1"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num &lt;= </a:t>
                      </a:r>
                      <a:r>
                        <a:rPr b="1"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1000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num++)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b="1" lang="en-IN" sz="1000">
                          <a:solidFill>
                            <a:srgbClr val="888888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//inner loop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 = </a:t>
                      </a:r>
                      <a:r>
                        <a:rPr b="1"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i &lt;= num; i++)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}       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}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}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b="1" sz="1000">
                        <a:solidFill>
                          <a:srgbClr val="A9B7C6"/>
                        </a:solidFill>
                        <a:highlight>
                          <a:srgbClr val="2B2B2B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ac749e71fc_0_100"/>
          <p:cNvSpPr/>
          <p:nvPr>
            <p:ph idx="3" type="pic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gac749e71fc_0_100"/>
          <p:cNvSpPr txBox="1"/>
          <p:nvPr>
            <p:ph idx="10" type="dt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8" name="Google Shape;988;gac749e71fc_0_100"/>
          <p:cNvSpPr txBox="1"/>
          <p:nvPr>
            <p:ph idx="12" type="sldNum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89" name="Google Shape;989;gac749e71fc_0_100"/>
          <p:cNvSpPr txBox="1"/>
          <p:nvPr>
            <p:ph idx="1" type="body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4312" lvl="0" marL="21431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990" name="Google Shape;990;gac749e71fc_0_100"/>
          <p:cNvSpPr txBox="1"/>
          <p:nvPr>
            <p:ph idx="4294967295" type="sldNum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1" name="Google Shape;991;gac749e71fc_0_1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gac749e71fc_0_1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gac749e71fc_0_100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gac749e71fc_0_100"/>
          <p:cNvSpPr txBox="1"/>
          <p:nvPr/>
        </p:nvSpPr>
        <p:spPr>
          <a:xfrm>
            <a:off x="727367" y="303222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textRoundtripDataId="13"/>
                  </a:ext>
                </a:extLst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15 sec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b="0" sz="3600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5" name="Google Shape;995;gac749e71fc_0_100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25</a:t>
            </a:r>
            <a:endParaRPr/>
          </a:p>
        </p:txBody>
      </p:sp>
      <p:pic>
        <p:nvPicPr>
          <p:cNvPr id="996" name="Google Shape;996;gac749e71fc_0_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gac749e71fc_0_100"/>
          <p:cNvSpPr txBox="1"/>
          <p:nvPr/>
        </p:nvSpPr>
        <p:spPr>
          <a:xfrm>
            <a:off x="727375" y="1186900"/>
            <a:ext cx="7048200" cy="29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loops can you have inside one loop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lphaL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Infinite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ac749e71fc_0_116"/>
          <p:cNvSpPr/>
          <p:nvPr>
            <p:ph idx="3" type="pic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gac749e71fc_0_116"/>
          <p:cNvSpPr txBox="1"/>
          <p:nvPr>
            <p:ph idx="10" type="dt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4" name="Google Shape;1004;gac749e71fc_0_116"/>
          <p:cNvSpPr txBox="1"/>
          <p:nvPr>
            <p:ph idx="12" type="sldNum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05" name="Google Shape;1005;gac749e71fc_0_116"/>
          <p:cNvSpPr txBox="1"/>
          <p:nvPr>
            <p:ph idx="1" type="body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4312" lvl="0" marL="21431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006" name="Google Shape;1006;gac749e71fc_0_116"/>
          <p:cNvSpPr txBox="1"/>
          <p:nvPr>
            <p:ph idx="4294967295" type="sldNum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7" name="Google Shape;1007;gac749e71fc_0_1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gac749e71fc_0_1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gac749e71fc_0_116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gac749e71fc_0_116"/>
          <p:cNvSpPr txBox="1"/>
          <p:nvPr/>
        </p:nvSpPr>
        <p:spPr>
          <a:xfrm>
            <a:off x="727367" y="303222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textRoundtripDataId="14"/>
                  </a:ext>
                </a:extLst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Answer)</a:t>
            </a:r>
            <a:endParaRPr b="0" sz="3600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1" name="Google Shape;1011;gac749e71fc_0_116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25</a:t>
            </a:r>
            <a:endParaRPr/>
          </a:p>
        </p:txBody>
      </p:sp>
      <p:pic>
        <p:nvPicPr>
          <p:cNvPr id="1012" name="Google Shape;1012;gac749e71fc_0_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gac749e71fc_0_116"/>
          <p:cNvSpPr txBox="1"/>
          <p:nvPr/>
        </p:nvSpPr>
        <p:spPr>
          <a:xfrm>
            <a:off x="727375" y="1186900"/>
            <a:ext cx="7048200" cy="29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loops can you have inside one loop?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Infinite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ac749e71fc_0_145"/>
          <p:cNvSpPr txBox="1"/>
          <p:nvPr>
            <p:ph idx="1" type="body"/>
          </p:nvPr>
        </p:nvSpPr>
        <p:spPr>
          <a:xfrm>
            <a:off x="471276" y="1087069"/>
            <a:ext cx="75072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68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400"/>
              <a:t>Write a program to print the below pattern.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100">
                <a:latin typeface="Arial"/>
                <a:ea typeface="Arial"/>
                <a:cs typeface="Arial"/>
                <a:sym typeface="Arial"/>
              </a:rPr>
              <a:t>1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100">
                <a:latin typeface="Arial"/>
                <a:ea typeface="Arial"/>
                <a:cs typeface="Arial"/>
                <a:sym typeface="Arial"/>
              </a:rPr>
              <a:t>1 2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100">
                <a:latin typeface="Arial"/>
                <a:ea typeface="Arial"/>
                <a:cs typeface="Arial"/>
                <a:sym typeface="Arial"/>
              </a:rPr>
              <a:t>1 2 3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100">
                <a:latin typeface="Arial"/>
                <a:ea typeface="Arial"/>
                <a:cs typeface="Arial"/>
                <a:sym typeface="Arial"/>
              </a:rPr>
              <a:t>1 2 3 4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100">
                <a:latin typeface="Arial"/>
                <a:ea typeface="Arial"/>
                <a:cs typeface="Arial"/>
                <a:sym typeface="Arial"/>
              </a:rPr>
              <a:t>1 2 3 4 5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100">
                <a:latin typeface="Arial"/>
                <a:ea typeface="Arial"/>
                <a:cs typeface="Arial"/>
                <a:sym typeface="Arial"/>
              </a:rPr>
              <a:t>1 2 3 4 5 6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100">
                <a:latin typeface="Arial"/>
                <a:ea typeface="Arial"/>
                <a:cs typeface="Arial"/>
                <a:sym typeface="Arial"/>
              </a:rPr>
              <a:t>1 2 3 4 5 6 7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100">
                <a:latin typeface="Arial"/>
                <a:ea typeface="Arial"/>
                <a:cs typeface="Arial"/>
                <a:sym typeface="Arial"/>
              </a:rPr>
              <a:t>1 2 3 4 5 6 7 8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/>
          </a:p>
        </p:txBody>
      </p:sp>
      <p:sp>
        <p:nvSpPr>
          <p:cNvPr id="1019" name="Google Shape;1019;gac749e71fc_0_145"/>
          <p:cNvSpPr txBox="1"/>
          <p:nvPr>
            <p:ph idx="4294967295" type="sldNum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0" name="Google Shape;1020;gac749e71fc_0_145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Hands-On: Exercise 4</a:t>
            </a:r>
            <a:endParaRPr b="0" i="0" sz="234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1" name="Google Shape;1021;gac749e71fc_0_145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ac749e71fc_0_1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28" name="Google Shape;1028;gac749e71fc_0_131"/>
          <p:cNvSpPr txBox="1"/>
          <p:nvPr>
            <p:ph idx="1" type="body"/>
          </p:nvPr>
        </p:nvSpPr>
        <p:spPr>
          <a:xfrm>
            <a:off x="442782" y="827738"/>
            <a:ext cx="8126400" cy="3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Char char="●"/>
            </a:pPr>
            <a:r>
              <a:rPr lang="en-I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Break and continue statements are jump statements that are used to skip some statements inside a loop or terminate a loop immediately.</a:t>
            </a:r>
            <a:br>
              <a:rPr lang="en-I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These statements can be used inside any loop, such as a for, while or do-while loop.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gac749e71fc_0_131"/>
          <p:cNvSpPr txBox="1"/>
          <p:nvPr>
            <p:ph type="title"/>
          </p:nvPr>
        </p:nvSpPr>
        <p:spPr>
          <a:xfrm>
            <a:off x="316674" y="121975"/>
            <a:ext cx="4888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/>
              <a:t>Break and Continue Statements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9dbe2a1372_0_15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36" name="Google Shape;1036;g9dbe2a1372_0_159"/>
          <p:cNvSpPr txBox="1"/>
          <p:nvPr>
            <p:ph idx="1" type="body"/>
          </p:nvPr>
        </p:nvSpPr>
        <p:spPr>
          <a:xfrm>
            <a:off x="457532" y="812975"/>
            <a:ext cx="8111700" cy="3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400"/>
              <a:buFont typeface="Proxima Nova"/>
              <a:buChar char="●"/>
            </a:pPr>
            <a:r>
              <a:rPr lang="en-IN" sz="1400">
                <a:solidFill>
                  <a:srgbClr val="0E101A"/>
                </a:solidFill>
              </a:rPr>
              <a:t>A break statement is a loop control statement that is used to terminate a loop.</a:t>
            </a:r>
            <a:endParaRPr sz="1400">
              <a:solidFill>
                <a:srgbClr val="0E101A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E101A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400"/>
              <a:buFont typeface="Proxima Nova"/>
              <a:buChar char="●"/>
            </a:pPr>
            <a:r>
              <a:rPr lang="en-IN" sz="1400">
                <a:solidFill>
                  <a:srgbClr val="0E101A"/>
                </a:solidFill>
              </a:rPr>
              <a:t>As soon as the break statement is encountered within a loop, the loop iterations stops there. The control returns from the loop immediately to the first statement after the loop.</a:t>
            </a:r>
            <a:endParaRPr sz="14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E101A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400"/>
              <a:buFont typeface="Proxima Nova"/>
              <a:buChar char="●"/>
            </a:pPr>
            <a:r>
              <a:rPr lang="en-IN" sz="1400">
                <a:solidFill>
                  <a:srgbClr val="0E101A"/>
                </a:solidFill>
              </a:rPr>
              <a:t>As we discussed in the previous session, a break statement is also used with a switch statement.</a:t>
            </a:r>
            <a:endParaRPr sz="14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g9dbe2a1372_0_159"/>
          <p:cNvSpPr txBox="1"/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/>
              <a:t>Break Statement</a:t>
            </a:r>
            <a:endParaRPr/>
          </a:p>
        </p:txBody>
      </p:sp>
      <p:pic>
        <p:nvPicPr>
          <p:cNvPr id="1038" name="Google Shape;1038;g9dbe2a1372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501" y="2571750"/>
            <a:ext cx="3118850" cy="23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9dbe2a1372_0_1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45" name="Google Shape;1045;g9dbe2a1372_0_169"/>
          <p:cNvSpPr txBox="1"/>
          <p:nvPr>
            <p:ph idx="1" type="body"/>
          </p:nvPr>
        </p:nvSpPr>
        <p:spPr>
          <a:xfrm>
            <a:off x="523956" y="827738"/>
            <a:ext cx="8045400" cy="3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●"/>
            </a:pPr>
            <a:r>
              <a:rPr lang="en-I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I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continue statement in Java is used to skip the current iteration of a loop.</a:t>
            </a:r>
            <a:br>
              <a:rPr lang="en-I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br>
              <a:rPr lang="en-I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I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can use a continue statement inside any type of loop, such as a for, while or do-while loop.</a:t>
            </a:r>
            <a:br>
              <a:rPr lang="en-I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br>
              <a:rPr lang="en-I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I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Basically, continue statements are used in situations where we want to continue the loop but do not want the remaining statement after the continue statement.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g9dbe2a1372_0_169"/>
          <p:cNvSpPr txBox="1"/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/>
              <a:t>Continue Statement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9dbe2a1372_0_17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53" name="Google Shape;1053;g9dbe2a1372_0_179"/>
          <p:cNvSpPr txBox="1"/>
          <p:nvPr>
            <p:ph idx="1" type="body"/>
          </p:nvPr>
        </p:nvSpPr>
        <p:spPr>
          <a:xfrm>
            <a:off x="630250" y="664150"/>
            <a:ext cx="2933700" cy="38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20"/>
              <a:buNone/>
            </a:pPr>
            <a:r>
              <a:rPr lang="en-IN" sz="1420"/>
              <a:t>Break Statement</a:t>
            </a:r>
            <a:endParaRPr sz="1420"/>
          </a:p>
          <a:p>
            <a:pPr indent="-29337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20"/>
              <a:buChar char="●"/>
            </a:pP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break statement is used to </a:t>
            </a: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15"/>
                  </a:ext>
                </a:extLst>
              </a:rPr>
              <a:t>terminate the loop </a:t>
            </a: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immediately.</a:t>
            </a:r>
            <a:b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Break keywords are used to indicate break statements in Java programming.</a:t>
            </a:r>
            <a:b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can use a </a:t>
            </a: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16"/>
                  </a:ext>
                </a:extLst>
              </a:rPr>
              <a:t>break statement </a:t>
            </a: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with a switch statement.</a:t>
            </a:r>
            <a:b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break statement terminates the whole loop early.</a:t>
            </a:r>
            <a:b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stops the execution of the loop.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g9dbe2a1372_0_179"/>
          <p:cNvSpPr/>
          <p:nvPr>
            <p:ph idx="2" type="chart"/>
          </p:nvPr>
        </p:nvSpPr>
        <p:spPr>
          <a:xfrm>
            <a:off x="4826175" y="693675"/>
            <a:ext cx="3695400" cy="3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Continue Statement</a:t>
            </a:r>
            <a:endParaRPr b="0" i="0" sz="14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I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continue statement is used to skip the current iteration of the loop.</a:t>
            </a:r>
            <a:br>
              <a:rPr b="0" i="0" lang="en-I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en-I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ontinue keywords </a:t>
            </a: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are</a:t>
            </a:r>
            <a:r>
              <a:rPr b="0" i="0" lang="en-I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used to indicate continue statements in </a:t>
            </a: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</a:t>
            </a:r>
            <a:r>
              <a:rPr b="0" i="0" lang="en-I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ava programming.</a:t>
            </a:r>
            <a:br>
              <a:rPr b="0" i="0" lang="en-I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I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cannot use a </a:t>
            </a:r>
            <a:r>
              <a:rPr b="0" i="0" lang="en-I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17"/>
                  </a:ext>
                </a:extLst>
              </a:rPr>
              <a:t>continue </a:t>
            </a: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18"/>
                  </a:ext>
                </a:extLst>
              </a:rPr>
              <a:t>statement</a:t>
            </a:r>
            <a:r>
              <a:rPr b="0" i="0" lang="en-I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19"/>
                  </a:ext>
                </a:extLst>
              </a:rPr>
              <a:t> </a:t>
            </a:r>
            <a:r>
              <a:rPr b="0" i="0" lang="en-I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I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switch statement.</a:t>
            </a:r>
            <a:br>
              <a:rPr b="0" i="0" lang="en-I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I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continue statement </a:t>
            </a: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starts </a:t>
            </a:r>
            <a:r>
              <a:rPr b="0" i="0" lang="en-I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next iteration early.</a:t>
            </a:r>
            <a:br>
              <a:rPr b="0" i="0" lang="en-I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I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does not stop the execution of the loop.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g9dbe2a1372_0_179"/>
          <p:cNvSpPr txBox="1"/>
          <p:nvPr>
            <p:ph type="title"/>
          </p:nvPr>
        </p:nvSpPr>
        <p:spPr>
          <a:xfrm>
            <a:off x="316673" y="121975"/>
            <a:ext cx="56076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/>
              <a:t>Break vs Continue Statement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"/>
          <p:cNvSpPr txBox="1"/>
          <p:nvPr>
            <p:ph idx="12" type="sldNum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5" name="Google Shape;645;p3"/>
          <p:cNvSpPr txBox="1"/>
          <p:nvPr/>
        </p:nvSpPr>
        <p:spPr>
          <a:xfrm>
            <a:off x="638175" y="654900"/>
            <a:ext cx="588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IN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the previous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IN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lass, we discussed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..</a:t>
            </a:r>
            <a:r>
              <a:rPr b="0" i="0" lang="en-IN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3"/>
          <p:cNvSpPr txBox="1"/>
          <p:nvPr/>
        </p:nvSpPr>
        <p:spPr>
          <a:xfrm>
            <a:off x="638175" y="1507524"/>
            <a:ext cx="48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3"/>
          <p:cNvSpPr txBox="1"/>
          <p:nvPr/>
        </p:nvSpPr>
        <p:spPr>
          <a:xfrm>
            <a:off x="1126962" y="1507524"/>
            <a:ext cx="648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Operators and their types</a:t>
            </a:r>
            <a:endParaRPr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3"/>
          <p:cNvSpPr txBox="1"/>
          <p:nvPr/>
        </p:nvSpPr>
        <p:spPr>
          <a:xfrm>
            <a:off x="642293" y="1931780"/>
            <a:ext cx="48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3"/>
          <p:cNvSpPr txBox="1"/>
          <p:nvPr/>
        </p:nvSpPr>
        <p:spPr>
          <a:xfrm>
            <a:off x="1131080" y="1931780"/>
            <a:ext cx="739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Expressions and statements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3"/>
          <p:cNvSpPr txBox="1"/>
          <p:nvPr/>
        </p:nvSpPr>
        <p:spPr>
          <a:xfrm>
            <a:off x="638176" y="2810754"/>
            <a:ext cx="48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3"/>
          <p:cNvSpPr txBox="1"/>
          <p:nvPr/>
        </p:nvSpPr>
        <p:spPr>
          <a:xfrm>
            <a:off x="1126962" y="2810754"/>
            <a:ext cx="700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Conditionals in Java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3"/>
          <p:cNvSpPr txBox="1"/>
          <p:nvPr/>
        </p:nvSpPr>
        <p:spPr>
          <a:xfrm>
            <a:off x="638175" y="2371267"/>
            <a:ext cx="48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3"/>
          <p:cNvSpPr txBox="1"/>
          <p:nvPr/>
        </p:nvSpPr>
        <p:spPr>
          <a:xfrm>
            <a:off x="1126962" y="2371267"/>
            <a:ext cx="739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Operator precedence and associativity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3"/>
          <p:cNvSpPr txBox="1"/>
          <p:nvPr/>
        </p:nvSpPr>
        <p:spPr>
          <a:xfrm>
            <a:off x="642288" y="3250229"/>
            <a:ext cx="48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3"/>
          <p:cNvSpPr txBox="1"/>
          <p:nvPr/>
        </p:nvSpPr>
        <p:spPr>
          <a:xfrm>
            <a:off x="1131075" y="3250229"/>
            <a:ext cx="700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Ternary operator 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ac749e71fc_0_156"/>
          <p:cNvSpPr txBox="1"/>
          <p:nvPr>
            <p:ph idx="1" type="body"/>
          </p:nvPr>
        </p:nvSpPr>
        <p:spPr>
          <a:xfrm>
            <a:off x="471276" y="1087069"/>
            <a:ext cx="75072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00"/>
              <a:t>Write a program to find out odd numbers in first 100 integers.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/>
          </a:p>
        </p:txBody>
      </p:sp>
      <p:sp>
        <p:nvSpPr>
          <p:cNvPr id="1061" name="Google Shape;1061;gac749e71fc_0_156"/>
          <p:cNvSpPr txBox="1"/>
          <p:nvPr>
            <p:ph idx="4294967295" type="sldNum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2" name="Google Shape;1062;gac749e71fc_0_156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Hands-On: Exercise 5</a:t>
            </a:r>
            <a:endParaRPr b="0" i="0" sz="234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3" name="Google Shape;1063;gac749e71fc_0_156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9dbe2a1372_0_2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70" name="Google Shape;1070;g9dbe2a1372_0_203"/>
          <p:cNvSpPr txBox="1"/>
          <p:nvPr>
            <p:ph idx="1" type="body"/>
          </p:nvPr>
        </p:nvSpPr>
        <p:spPr>
          <a:xfrm>
            <a:off x="398507" y="745325"/>
            <a:ext cx="8170800" cy="3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-IN" sz="1400">
                <a:highlight>
                  <a:srgbClr val="FFFFFF"/>
                </a:highlight>
              </a:rPr>
              <a:t>Methods are used to perform specific tasks.</a:t>
            </a:r>
            <a:endParaRPr sz="1400"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-IN" sz="1400">
                <a:highlight>
                  <a:srgbClr val="FFFFFF"/>
                </a:highlight>
              </a:rPr>
              <a:t>They are a collection of statements that return the result to the caller.</a:t>
            </a:r>
            <a:endParaRPr sz="1400"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-IN" sz="1400">
                <a:highlight>
                  <a:srgbClr val="FFFFFF"/>
                </a:highlight>
              </a:rPr>
              <a:t>A method can also perform a specific task without returning anything.</a:t>
            </a:r>
            <a:endParaRPr sz="1400"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-IN" sz="1400">
                <a:highlight>
                  <a:srgbClr val="FFFFFF"/>
                </a:highlight>
              </a:rPr>
              <a:t>Methods allow the reuse of code to avoid retyping it.</a:t>
            </a:r>
            <a:endParaRPr sz="1400"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-IN" sz="1400">
                <a:highlight>
                  <a:srgbClr val="FFFFFF"/>
                </a:highlight>
              </a:rPr>
              <a:t> In Java, a  method must be part of some class.</a:t>
            </a:r>
            <a:endParaRPr sz="1400"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t/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Method Declaration:</a:t>
            </a:r>
            <a:endParaRPr b="1"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g9dbe2a1372_0_203"/>
          <p:cNvSpPr txBox="1"/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/>
              <a:t>Methods</a:t>
            </a:r>
            <a:endParaRPr/>
          </a:p>
        </p:txBody>
      </p:sp>
      <p:pic>
        <p:nvPicPr>
          <p:cNvPr id="1072" name="Google Shape;1072;g9dbe2a1372_0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675" y="2571751"/>
            <a:ext cx="4846050" cy="24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9dbe2a1372_0_2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79" name="Google Shape;1079;g9dbe2a1372_0_231"/>
          <p:cNvSpPr txBox="1"/>
          <p:nvPr>
            <p:ph idx="1" type="body"/>
          </p:nvPr>
        </p:nvSpPr>
        <p:spPr>
          <a:xfrm>
            <a:off x="316682" y="752700"/>
            <a:ext cx="8252400" cy="3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200"/>
              <a:buFont typeface="Proxima Nova"/>
              <a:buChar char="●"/>
            </a:pPr>
            <a:r>
              <a:rPr b="1" lang="en-IN" sz="1200">
                <a:solidFill>
                  <a:srgbClr val="0E101A"/>
                </a:solidFill>
              </a:rPr>
              <a:t>Modifier: It defines the access type of the method, i.e., from where it can be accessed in your application. Java has the following types of access specifiers:</a:t>
            </a:r>
            <a:endParaRPr b="1" sz="1200">
              <a:highlight>
                <a:srgbClr val="FFFFFF"/>
              </a:highlight>
            </a:endParaRPr>
          </a:p>
          <a:p>
            <a:pPr indent="-304800" lvl="1" marL="1600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en-IN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Public: These are accessible in all classes in your application.</a:t>
            </a:r>
            <a:endParaRPr sz="12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1600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-IN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Protected: These are accessible within the class in which they are defined and in its </a:t>
            </a:r>
            <a:r>
              <a:rPr b="1" lang="en-IN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subclass(es).</a:t>
            </a:r>
            <a:endParaRPr b="1" sz="12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1600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en-IN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en-IN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rivate: These are accessible only within the class in which they are defined.</a:t>
            </a:r>
            <a:endParaRPr sz="12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1600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en-IN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Default (declared/defined without using any modifier): These are accessible within the same class and package within which their classes are defined.</a:t>
            </a:r>
            <a:endParaRPr sz="12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8001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1" lang="en-IN" sz="1200">
                <a:highlight>
                  <a:srgbClr val="FFFFFF"/>
                </a:highlight>
              </a:rPr>
              <a:t>The return type</a:t>
            </a:r>
            <a:r>
              <a:rPr lang="en-IN" sz="1200">
                <a:highlight>
                  <a:srgbClr val="FFFFFF"/>
                </a:highlight>
              </a:rPr>
              <a:t>: This is the data type of the value returned by the method, or void, which </a:t>
            </a:r>
            <a:r>
              <a:rPr lang="en-IN" sz="1200">
                <a:highlight>
                  <a:srgbClr val="FFFFFF"/>
                </a:highlight>
                <a:extLst>
                  <a:ext uri="http://customooxmlschemas.google.com/">
                    <go:slidesCustomData xmlns:go="http://customooxmlschemas.google.com/" textRoundtripDataId="20"/>
                  </a:ext>
                </a:extLst>
              </a:rPr>
              <a:t>does </a:t>
            </a:r>
            <a:r>
              <a:rPr lang="en-IN" sz="1200">
                <a:highlight>
                  <a:srgbClr val="FFFFFF"/>
                </a:highlight>
              </a:rPr>
              <a:t>not return a value.</a:t>
            </a:r>
            <a:endParaRPr sz="1200">
              <a:highlight>
                <a:srgbClr val="FFFFFF"/>
              </a:highlight>
            </a:endParaRPr>
          </a:p>
          <a:p>
            <a:pPr indent="-304800" lvl="0" marL="8001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1" lang="en-IN" sz="1200">
                <a:highlight>
                  <a:srgbClr val="FFFFFF"/>
                </a:highlight>
              </a:rPr>
              <a:t>Method name</a:t>
            </a:r>
            <a:r>
              <a:rPr lang="en-IN" sz="1200">
                <a:highlight>
                  <a:srgbClr val="FFFFFF"/>
                </a:highlight>
              </a:rPr>
              <a:t>: This denotes the method name.</a:t>
            </a:r>
            <a:endParaRPr sz="1200">
              <a:highlight>
                <a:srgbClr val="FFFFFF"/>
              </a:highlight>
            </a:endParaRPr>
          </a:p>
          <a:p>
            <a:pPr indent="-304800" lvl="0" marL="8001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1" lang="en-IN" sz="1200">
                <a:highlight>
                  <a:srgbClr val="FFFFFF"/>
                </a:highlight>
              </a:rPr>
              <a:t>Parameter list</a:t>
            </a:r>
            <a:r>
              <a:rPr lang="en-IN" sz="1200">
                <a:highlight>
                  <a:srgbClr val="FFFFFF"/>
                </a:highlight>
              </a:rPr>
              <a:t>: This is a comma-separated list of the input parameters defined, preceded by their data type within parentheses. </a:t>
            </a:r>
            <a:r>
              <a:rPr b="1" lang="en-IN" sz="1200">
                <a:solidFill>
                  <a:srgbClr val="0E101A"/>
                </a:solidFill>
              </a:rPr>
              <a:t> Note: In case there are no parameters, you must use empty parentheses ().</a:t>
            </a:r>
            <a:endParaRPr sz="1200">
              <a:highlight>
                <a:srgbClr val="FFFFFF"/>
              </a:highlight>
            </a:endParaRPr>
          </a:p>
          <a:p>
            <a:pPr indent="-304800" lvl="0" marL="8001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1" lang="en-IN" sz="1200">
                <a:highlight>
                  <a:srgbClr val="FFFFFF"/>
                </a:highlight>
              </a:rPr>
              <a:t>Exception list</a:t>
            </a:r>
            <a:r>
              <a:rPr lang="en-IN" sz="1200">
                <a:highlight>
                  <a:srgbClr val="FFFFFF"/>
                </a:highlight>
              </a:rPr>
              <a:t>: You can specify the exceptions that you expect the method to throw.</a:t>
            </a:r>
            <a:endParaRPr sz="1200">
              <a:highlight>
                <a:srgbClr val="FFFFFF"/>
              </a:highlight>
            </a:endParaRPr>
          </a:p>
          <a:p>
            <a:pPr indent="-304800" lvl="0" marL="8001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1" lang="en-IN" sz="1200">
                <a:highlight>
                  <a:srgbClr val="FFFFFF"/>
                </a:highlight>
              </a:rPr>
              <a:t>Method body</a:t>
            </a:r>
            <a:r>
              <a:rPr lang="en-IN" sz="1200">
                <a:highlight>
                  <a:srgbClr val="FFFFFF"/>
                </a:highlight>
              </a:rPr>
              <a:t>: It is enclosed by braces. </a:t>
            </a:r>
            <a:r>
              <a:rPr lang="en-IN" sz="1200">
                <a:highlight>
                  <a:srgbClr val="FFFFFF"/>
                </a:highlight>
                <a:extLst>
                  <a:ext uri="http://customooxmlschemas.google.com/">
                    <go:slidesCustomData xmlns:go="http://customooxmlschemas.google.com/" textRoundtripDataId="21"/>
                  </a:ext>
                </a:extLst>
              </a:rPr>
              <a:t>The code that you need </a:t>
            </a:r>
            <a:r>
              <a:rPr lang="en-IN" sz="1200">
                <a:highlight>
                  <a:srgbClr val="FFFFFF"/>
                </a:highlight>
                <a:extLst>
                  <a:ext uri="http://customooxmlschemas.google.com/">
                    <go:slidesCustomData xmlns:go="http://customooxmlschemas.google.com/" textRoundtripDataId="22"/>
                  </a:ext>
                </a:extLst>
              </a:rPr>
              <a:t>to be execut</a:t>
            </a:r>
            <a:r>
              <a:rPr lang="en-IN" sz="1200">
                <a:highlight>
                  <a:srgbClr val="FFFFFF"/>
                </a:highlight>
              </a:rPr>
              <a:t>e</a:t>
            </a:r>
            <a:r>
              <a:rPr lang="en-IN" sz="1200">
                <a:highlight>
                  <a:srgbClr val="FFFFFF"/>
                </a:highlight>
                <a:extLst>
                  <a:ext uri="http://customooxmlschemas.google.com/">
                    <go:slidesCustomData xmlns:go="http://customooxmlschemas.google.com/" textRoundtripDataId="23"/>
                  </a:ext>
                </a:extLst>
              </a:rPr>
              <a:t> to perform your intended operations</a:t>
            </a:r>
            <a:r>
              <a:rPr lang="en-IN" sz="1200">
                <a:highlight>
                  <a:srgbClr val="FFFFFF"/>
                </a:highlight>
              </a:rPr>
              <a:t> using the method</a:t>
            </a:r>
            <a:r>
              <a:rPr lang="en-IN" sz="1200">
                <a:highlight>
                  <a:srgbClr val="FFFFFF"/>
                </a:highlight>
              </a:rPr>
              <a:t>.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</p:txBody>
      </p:sp>
      <p:sp>
        <p:nvSpPr>
          <p:cNvPr id="1080" name="Google Shape;1080;g9dbe2a1372_0_231"/>
          <p:cNvSpPr txBox="1"/>
          <p:nvPr>
            <p:ph type="title"/>
          </p:nvPr>
        </p:nvSpPr>
        <p:spPr>
          <a:xfrm>
            <a:off x="316673" y="121975"/>
            <a:ext cx="51492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/>
              <a:t>Components of a method declaration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9dbe2a1372_0_2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87" name="Google Shape;1087;g9dbe2a1372_0_239"/>
          <p:cNvSpPr txBox="1"/>
          <p:nvPr>
            <p:ph idx="1" type="body"/>
          </p:nvPr>
        </p:nvSpPr>
        <p:spPr>
          <a:xfrm>
            <a:off x="368982" y="737950"/>
            <a:ext cx="8200200" cy="3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400">
                <a:solidFill>
                  <a:srgbClr val="0E101A"/>
                </a:solidFill>
              </a:rPr>
              <a:t>Method Signature:</a:t>
            </a:r>
            <a:endParaRPr b="1" sz="14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00">
                <a:solidFill>
                  <a:srgbClr val="0E101A"/>
                </a:solidFill>
              </a:rPr>
              <a:t>A method signature consists of name and a parameter list. </a:t>
            </a:r>
            <a:endParaRPr sz="14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00">
                <a:solidFill>
                  <a:srgbClr val="0E101A"/>
                </a:solidFill>
              </a:rPr>
              <a:t>For example:</a:t>
            </a:r>
            <a:endParaRPr sz="14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400">
                <a:solidFill>
                  <a:srgbClr val="0E101A"/>
                </a:solidFill>
              </a:rPr>
              <a:t>max(int x, int y)</a:t>
            </a:r>
            <a:endParaRPr b="1" sz="14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400">
                <a:solidFill>
                  <a:srgbClr val="0E101A"/>
                </a:solidFill>
              </a:rPr>
              <a:t>Note: </a:t>
            </a:r>
            <a:r>
              <a:rPr lang="en-IN" sz="1400">
                <a:solidFill>
                  <a:srgbClr val="0E101A"/>
                </a:solidFill>
              </a:rPr>
              <a:t>The return type and exceptions are not considered to be part of it.</a:t>
            </a:r>
            <a:endParaRPr sz="14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400">
                <a:solidFill>
                  <a:srgbClr val="0E101A"/>
                </a:solidFill>
              </a:rPr>
              <a:t>Naming a method</a:t>
            </a:r>
            <a:r>
              <a:rPr lang="en-IN" sz="1400">
                <a:solidFill>
                  <a:srgbClr val="0E101A"/>
                </a:solidFill>
              </a:rPr>
              <a:t>: A method name is typically a single word that should be a </a:t>
            </a:r>
            <a:r>
              <a:rPr b="1" lang="en-IN" sz="1400">
                <a:solidFill>
                  <a:srgbClr val="0E101A"/>
                </a:solidFill>
              </a:rPr>
              <a:t>verb</a:t>
            </a:r>
            <a:r>
              <a:rPr lang="en-IN" sz="1400">
                <a:solidFill>
                  <a:srgbClr val="0E101A"/>
                </a:solidFill>
              </a:rPr>
              <a:t> in lowercase or multiple words that begin with a </a:t>
            </a:r>
            <a:r>
              <a:rPr b="1" lang="en-IN" sz="1400">
                <a:solidFill>
                  <a:srgbClr val="0E101A"/>
                </a:solidFill>
              </a:rPr>
              <a:t>verb</a:t>
            </a:r>
            <a:r>
              <a:rPr lang="en-IN" sz="1400">
                <a:solidFill>
                  <a:srgbClr val="0E101A"/>
                </a:solidFill>
              </a:rPr>
              <a:t> in lowercase followed by an </a:t>
            </a:r>
            <a:r>
              <a:rPr b="1" lang="en-IN" sz="1400">
                <a:solidFill>
                  <a:srgbClr val="0E101A"/>
                </a:solidFill>
              </a:rPr>
              <a:t>adjective, noun, etc. </a:t>
            </a:r>
            <a:r>
              <a:rPr lang="en-IN" sz="1400">
                <a:solidFill>
                  <a:srgbClr val="0E101A"/>
                </a:solidFill>
              </a:rPr>
              <a:t>After the first word, the first letter of each word should be capitalised.</a:t>
            </a:r>
            <a:endParaRPr sz="14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00">
                <a:solidFill>
                  <a:srgbClr val="0E101A"/>
                </a:solidFill>
              </a:rPr>
              <a:t>getSum(int x, int y)</a:t>
            </a:r>
            <a:endParaRPr sz="14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00">
                <a:solidFill>
                  <a:srgbClr val="0E101A"/>
                </a:solidFill>
              </a:rPr>
              <a:t>changeSpeed()</a:t>
            </a:r>
            <a:endParaRPr sz="14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00">
                <a:solidFill>
                  <a:srgbClr val="0E101A"/>
                </a:solidFill>
              </a:rPr>
              <a:t>computeMax(int x, int y, int z)</a:t>
            </a:r>
            <a:endParaRPr sz="14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400"/>
          </a:p>
        </p:txBody>
      </p:sp>
      <p:sp>
        <p:nvSpPr>
          <p:cNvPr id="1088" name="Google Shape;1088;g9dbe2a1372_0_239"/>
          <p:cNvSpPr txBox="1"/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/>
              <a:t>Method Signature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ac749e71fc_0_173"/>
          <p:cNvSpPr/>
          <p:nvPr>
            <p:ph idx="3" type="pic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gac749e71fc_0_173"/>
          <p:cNvSpPr txBox="1"/>
          <p:nvPr>
            <p:ph idx="10" type="dt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5" name="Google Shape;1095;gac749e71fc_0_173"/>
          <p:cNvSpPr txBox="1"/>
          <p:nvPr>
            <p:ph idx="12" type="sldNum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96" name="Google Shape;1096;gac749e71fc_0_173"/>
          <p:cNvSpPr txBox="1"/>
          <p:nvPr>
            <p:ph idx="1" type="body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4312" lvl="0" marL="21431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097" name="Google Shape;1097;gac749e71fc_0_173"/>
          <p:cNvSpPr txBox="1"/>
          <p:nvPr>
            <p:ph idx="4294967295" type="sldNum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8" name="Google Shape;1098;gac749e71fc_0_17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gac749e71fc_0_17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gac749e71fc_0_17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gac749e71fc_0_173"/>
          <p:cNvSpPr txBox="1"/>
          <p:nvPr/>
        </p:nvSpPr>
        <p:spPr>
          <a:xfrm>
            <a:off x="727367" y="303222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textRoundtripDataId="24"/>
                  </a:ext>
                </a:extLst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15 sec)</a:t>
            </a:r>
            <a:endParaRPr b="0" sz="3600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2" name="Google Shape;1102;gac749e71fc_0_173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25</a:t>
            </a:r>
            <a:endParaRPr/>
          </a:p>
        </p:txBody>
      </p:sp>
      <p:pic>
        <p:nvPicPr>
          <p:cNvPr id="1103" name="Google Shape;1103;gac749e71fc_0_1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gac749e71fc_0_173"/>
          <p:cNvSpPr txBox="1"/>
          <p:nvPr/>
        </p:nvSpPr>
        <p:spPr>
          <a:xfrm>
            <a:off x="727375" y="1186900"/>
            <a:ext cx="7048200" cy="29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below method 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declaration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correct?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05" name="Google Shape;1105;gac749e71fc_0_173"/>
          <p:cNvGraphicFramePr/>
          <p:nvPr/>
        </p:nvGraphicFramePr>
        <p:xfrm>
          <a:off x="1081950" y="183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{555B1FDD-2862-4EB8-AFE9-F06152FCCD54}</a:tableStyleId>
              </a:tblPr>
              <a:tblGrid>
                <a:gridCol w="19050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void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(String a)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}</a:t>
                      </a:r>
                      <a:endParaRPr b="1" sz="1000">
                        <a:solidFill>
                          <a:srgbClr val="A9B7C6"/>
                        </a:solidFill>
                        <a:highlight>
                          <a:srgbClr val="2B2B2B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ac749e71fc_0_190"/>
          <p:cNvSpPr/>
          <p:nvPr>
            <p:ph idx="3" type="pic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gac749e71fc_0_190"/>
          <p:cNvSpPr txBox="1"/>
          <p:nvPr>
            <p:ph idx="10" type="dt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2" name="Google Shape;1112;gac749e71fc_0_190"/>
          <p:cNvSpPr txBox="1"/>
          <p:nvPr>
            <p:ph idx="12" type="sldNum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13" name="Google Shape;1113;gac749e71fc_0_190"/>
          <p:cNvSpPr txBox="1"/>
          <p:nvPr>
            <p:ph idx="1" type="body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4312" lvl="0" marL="21431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114" name="Google Shape;1114;gac749e71fc_0_190"/>
          <p:cNvSpPr txBox="1"/>
          <p:nvPr>
            <p:ph idx="4294967295" type="sldNum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5" name="Google Shape;1115;gac749e71fc_0_19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gac749e71fc_0_19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gac749e71fc_0_190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gac749e71fc_0_190"/>
          <p:cNvSpPr txBox="1"/>
          <p:nvPr/>
        </p:nvSpPr>
        <p:spPr>
          <a:xfrm>
            <a:off x="727367" y="303222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textRoundtripDataId="25"/>
                  </a:ext>
                </a:extLst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Answer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b="0" sz="3600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9" name="Google Shape;1119;gac749e71fc_0_190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25</a:t>
            </a:r>
            <a:endParaRPr/>
          </a:p>
        </p:txBody>
      </p:sp>
      <p:pic>
        <p:nvPicPr>
          <p:cNvPr id="1120" name="Google Shape;1120;gac749e71fc_0_1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gac749e71fc_0_190"/>
          <p:cNvSpPr txBox="1"/>
          <p:nvPr/>
        </p:nvSpPr>
        <p:spPr>
          <a:xfrm>
            <a:off x="727375" y="1186900"/>
            <a:ext cx="7048200" cy="29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below method declaration correct?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lphaLcPeriod"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22" name="Google Shape;1122;gac749e71fc_0_190"/>
          <p:cNvGraphicFramePr/>
          <p:nvPr/>
        </p:nvGraphicFramePr>
        <p:xfrm>
          <a:off x="1081950" y="183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{555B1FDD-2862-4EB8-AFE9-F06152FCCD54}</a:tableStyleId>
              </a:tblPr>
              <a:tblGrid>
                <a:gridCol w="19050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void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(String a)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}</a:t>
                      </a:r>
                      <a:endParaRPr b="1" sz="1000">
                        <a:solidFill>
                          <a:srgbClr val="A9B7C6"/>
                        </a:solidFill>
                        <a:highlight>
                          <a:srgbClr val="2B2B2B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9dbe2a1372_0_25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29" name="Google Shape;1129;g9dbe2a1372_0_259"/>
          <p:cNvSpPr txBox="1"/>
          <p:nvPr>
            <p:ph idx="1" type="body"/>
          </p:nvPr>
        </p:nvSpPr>
        <p:spPr>
          <a:xfrm>
            <a:off x="316682" y="760075"/>
            <a:ext cx="8252400" cy="3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300">
                <a:solidFill>
                  <a:srgbClr val="0E101A"/>
                </a:solidFill>
              </a:rPr>
              <a:t>Method parameters make it possible to pass values to a method, on which the method can operate. They are declared inside the parentheses after the method name.</a:t>
            </a:r>
            <a:endParaRPr sz="13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300">
                <a:solidFill>
                  <a:srgbClr val="0E101A"/>
                </a:solidFill>
              </a:rPr>
              <a:t>The </a:t>
            </a:r>
            <a:r>
              <a:rPr b="1" lang="en-IN" sz="1300">
                <a:solidFill>
                  <a:srgbClr val="0E101A"/>
                </a:solidFill>
              </a:rPr>
              <a:t>max(int x, int y) </a:t>
            </a:r>
            <a:r>
              <a:rPr lang="en-IN" sz="1300">
                <a:solidFill>
                  <a:srgbClr val="0E101A"/>
                </a:solidFill>
              </a:rPr>
              <a:t>method in the example before takes two parameters </a:t>
            </a:r>
            <a:r>
              <a:rPr b="1" lang="en-IN" sz="1300">
                <a:solidFill>
                  <a:srgbClr val="0E101A"/>
                </a:solidFill>
              </a:rPr>
              <a:t>x</a:t>
            </a:r>
            <a:r>
              <a:rPr lang="en-IN" sz="1300">
                <a:solidFill>
                  <a:srgbClr val="0E101A"/>
                </a:solidFill>
              </a:rPr>
              <a:t> and </a:t>
            </a:r>
            <a:r>
              <a:rPr b="1" lang="en-IN" sz="1300">
                <a:solidFill>
                  <a:srgbClr val="0E101A"/>
                </a:solidFill>
              </a:rPr>
              <a:t>y</a:t>
            </a:r>
            <a:r>
              <a:rPr lang="en-IN" sz="1300">
                <a:solidFill>
                  <a:srgbClr val="0E101A"/>
                </a:solidFill>
              </a:rPr>
              <a:t>. The parameters are both of type </a:t>
            </a:r>
            <a:r>
              <a:rPr b="1" lang="en-IN" sz="1300">
                <a:solidFill>
                  <a:srgbClr val="0E101A"/>
                </a:solidFill>
              </a:rPr>
              <a:t>int</a:t>
            </a:r>
            <a:r>
              <a:rPr lang="en-IN" sz="1300">
                <a:solidFill>
                  <a:srgbClr val="0E101A"/>
                </a:solidFill>
              </a:rPr>
              <a:t> as written in front of each parameter name.</a:t>
            </a:r>
            <a:endParaRPr sz="13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sz="1300">
                <a:solidFill>
                  <a:srgbClr val="0E101A"/>
                </a:solidFill>
              </a:rPr>
              <a:t>A method parameter is similar to a variable. You can read its value and also change it.</a:t>
            </a:r>
            <a:endParaRPr sz="13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300">
                <a:solidFill>
                  <a:srgbClr val="0E101A"/>
                </a:solidFill>
              </a:rPr>
              <a:t>Variables inside methods:</a:t>
            </a:r>
            <a:endParaRPr b="1" sz="13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300">
                <a:solidFill>
                  <a:srgbClr val="0E101A"/>
                </a:solidFill>
              </a:rPr>
              <a:t>As discussed earlier, you can declare variables inside a method. These variables are known as local variables. A local variable is used just like any other variable, but it is only accessible inside the scope of the method.</a:t>
            </a:r>
            <a:endParaRPr sz="13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highlight>
                <a:srgbClr val="FFFFFF"/>
              </a:highlight>
            </a:endParaRPr>
          </a:p>
        </p:txBody>
      </p:sp>
      <p:sp>
        <p:nvSpPr>
          <p:cNvPr id="1130" name="Google Shape;1130;g9dbe2a1372_0_259"/>
          <p:cNvSpPr txBox="1"/>
          <p:nvPr>
            <p:ph type="title"/>
          </p:nvPr>
        </p:nvSpPr>
        <p:spPr>
          <a:xfrm>
            <a:off x="316673" y="121975"/>
            <a:ext cx="59154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/>
              <a:t>Method Parameters and Variables</a:t>
            </a:r>
            <a:endParaRPr/>
          </a:p>
        </p:txBody>
      </p:sp>
      <p:graphicFrame>
        <p:nvGraphicFramePr>
          <p:cNvPr id="1131" name="Google Shape;1131;g9dbe2a1372_0_259"/>
          <p:cNvGraphicFramePr/>
          <p:nvPr/>
        </p:nvGraphicFramePr>
        <p:xfrm>
          <a:off x="1094350" y="351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{555B1FDD-2862-4EB8-AFE9-F06152FCCD54}</a:tableStyleId>
              </a:tblPr>
              <a:tblGrid>
                <a:gridCol w="29523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void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multiply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a,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b)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 = </a:t>
                      </a:r>
                      <a:r>
                        <a:rPr b="1"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c = a*b;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System.out.println(c);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b="1" sz="1000">
                        <a:solidFill>
                          <a:srgbClr val="A9B7C6"/>
                        </a:solidFill>
                        <a:highlight>
                          <a:srgbClr val="2B2B2B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9dbe2a1372_0_2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38" name="Google Shape;1138;g9dbe2a1372_0_272"/>
          <p:cNvSpPr txBox="1"/>
          <p:nvPr>
            <p:ph idx="1" type="body"/>
          </p:nvPr>
        </p:nvSpPr>
        <p:spPr>
          <a:xfrm>
            <a:off x="273057" y="752700"/>
            <a:ext cx="8296200" cy="3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rPr lang="en-IN" sz="1400">
                <a:highlight>
                  <a:srgbClr val="FFFFFF"/>
                </a:highlight>
              </a:rPr>
              <a:t>A </a:t>
            </a:r>
            <a:r>
              <a:rPr lang="en-IN" sz="1400">
                <a:highlight>
                  <a:srgbClr val="FFFFFF"/>
                </a:highlight>
              </a:rPr>
              <a:t>method needs to be called for using its functionality. We can call methods as follows:</a:t>
            </a:r>
            <a:endParaRPr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b="1" lang="en-IN" sz="1400">
                <a:highlight>
                  <a:srgbClr val="FFFFFF"/>
                </a:highlight>
              </a:rPr>
              <a:t>With parameters:</a:t>
            </a:r>
            <a:endParaRPr b="1"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b="1" lang="en-IN" sz="1400">
                <a:highlight>
                  <a:srgbClr val="FFFFFF"/>
                </a:highlight>
              </a:rPr>
              <a:t>Without </a:t>
            </a:r>
            <a:r>
              <a:rPr b="1" lang="en-IN" sz="1400">
                <a:highlight>
                  <a:srgbClr val="FFFFFF"/>
                </a:highlight>
              </a:rPr>
              <a:t>parameter</a:t>
            </a:r>
            <a:r>
              <a:rPr b="1" lang="en-IN" sz="1400">
                <a:highlight>
                  <a:srgbClr val="FFFFFF"/>
                </a:highlight>
              </a:rPr>
              <a:t>:</a:t>
            </a:r>
            <a:endParaRPr b="1" sz="14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br>
              <a:rPr lang="en-IN" sz="1400">
                <a:highlight>
                  <a:srgbClr val="FFFFFF"/>
                </a:highlight>
              </a:rPr>
            </a:br>
            <a:endParaRPr sz="1400">
              <a:highlight>
                <a:srgbClr val="FFFFFF"/>
              </a:highlight>
            </a:endParaRPr>
          </a:p>
        </p:txBody>
      </p:sp>
      <p:sp>
        <p:nvSpPr>
          <p:cNvPr id="1139" name="Google Shape;1139;g9dbe2a1372_0_272"/>
          <p:cNvSpPr txBox="1"/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/>
              <a:t>Calling Methods</a:t>
            </a:r>
            <a:endParaRPr/>
          </a:p>
        </p:txBody>
      </p:sp>
      <p:graphicFrame>
        <p:nvGraphicFramePr>
          <p:cNvPr id="1140" name="Google Shape;1140;g9dbe2a1372_0_272"/>
          <p:cNvGraphicFramePr/>
          <p:nvPr/>
        </p:nvGraphicFramePr>
        <p:xfrm>
          <a:off x="863000" y="181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{555B1FDD-2862-4EB8-AFE9-F06152FCCD54}</a:tableStyleId>
              </a:tblPr>
              <a:tblGrid>
                <a:gridCol w="29523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void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multiply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a,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b)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 = </a:t>
                      </a:r>
                      <a:r>
                        <a:rPr b="1"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c = a*b;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System.out.println(c);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b="1" sz="1000">
                        <a:solidFill>
                          <a:srgbClr val="A9B7C6"/>
                        </a:solidFill>
                        <a:highlight>
                          <a:srgbClr val="2B2B2B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41" name="Google Shape;1141;g9dbe2a1372_0_272"/>
          <p:cNvGraphicFramePr/>
          <p:nvPr/>
        </p:nvGraphicFramePr>
        <p:xfrm>
          <a:off x="2647250" y="295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{555B1FDD-2862-4EB8-AFE9-F06152FCCD54}</a:tableStyleId>
              </a:tblPr>
              <a:tblGrid>
                <a:gridCol w="34356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Main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void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main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(String[] args)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 = multiply(</a:t>
                      </a:r>
                      <a:r>
                        <a:rPr b="1"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b="1"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System.out.println(d);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}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multiply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a,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b)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 = </a:t>
                      </a:r>
                      <a:r>
                        <a:rPr b="1" lang="en-IN" sz="1000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c = a*b;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c;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}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b="1" sz="1000">
                        <a:solidFill>
                          <a:srgbClr val="A9B7C6"/>
                        </a:solidFill>
                        <a:highlight>
                          <a:srgbClr val="2B2B2B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ac749e71fc_0_2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48" name="Google Shape;1148;gac749e71fc_0_209"/>
          <p:cNvSpPr txBox="1"/>
          <p:nvPr>
            <p:ph idx="1" type="body"/>
          </p:nvPr>
        </p:nvSpPr>
        <p:spPr>
          <a:xfrm>
            <a:off x="273057" y="752700"/>
            <a:ext cx="8296200" cy="3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Char char="●"/>
            </a:pPr>
            <a:r>
              <a:rPr lang="en-IN" sz="1400">
                <a:highlight>
                  <a:srgbClr val="FFFFFF"/>
                </a:highlight>
              </a:rPr>
              <a:t>A method can have loops and conditional within it.  </a:t>
            </a:r>
            <a:endParaRPr sz="1400"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sz="1400">
                <a:highlight>
                  <a:srgbClr val="FFFFFF"/>
                </a:highlight>
              </a:rPr>
              <a:t>These can be used to perform various complex operations.</a:t>
            </a:r>
            <a:endParaRPr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b="1" lang="en-IN" sz="1400">
                <a:highlight>
                  <a:srgbClr val="FFFFFF"/>
                </a:highlight>
              </a:rPr>
              <a:t>Conditional within a method</a:t>
            </a:r>
            <a:r>
              <a:rPr b="1" lang="en-IN" sz="1400">
                <a:highlight>
                  <a:srgbClr val="FFFFFF"/>
                </a:highlight>
              </a:rPr>
              <a:t>:</a:t>
            </a:r>
            <a:endParaRPr b="1"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b="1" lang="en-IN" sz="1400">
                <a:highlight>
                  <a:srgbClr val="FFFFFF"/>
                </a:highlight>
              </a:rPr>
              <a:t>Loop within a method:</a:t>
            </a:r>
            <a:endParaRPr b="1" sz="14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br>
              <a:rPr lang="en-IN" sz="1400">
                <a:highlight>
                  <a:srgbClr val="FFFFFF"/>
                </a:highlight>
              </a:rPr>
            </a:br>
            <a:endParaRPr sz="1400">
              <a:highlight>
                <a:srgbClr val="FFFFFF"/>
              </a:highlight>
            </a:endParaRPr>
          </a:p>
        </p:txBody>
      </p:sp>
      <p:sp>
        <p:nvSpPr>
          <p:cNvPr id="1149" name="Google Shape;1149;gac749e71fc_0_209"/>
          <p:cNvSpPr txBox="1"/>
          <p:nvPr>
            <p:ph type="title"/>
          </p:nvPr>
        </p:nvSpPr>
        <p:spPr>
          <a:xfrm>
            <a:off x="316673" y="121975"/>
            <a:ext cx="52482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/>
              <a:t>Loops and Conditionals in methods</a:t>
            </a:r>
            <a:endParaRPr/>
          </a:p>
        </p:txBody>
      </p:sp>
      <p:graphicFrame>
        <p:nvGraphicFramePr>
          <p:cNvPr id="1150" name="Google Shape;1150;gac749e71fc_0_209"/>
          <p:cNvGraphicFramePr/>
          <p:nvPr/>
        </p:nvGraphicFramePr>
        <p:xfrm>
          <a:off x="863000" y="200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{555B1FDD-2862-4EB8-AFE9-F06152FCCD54}</a:tableStyleId>
              </a:tblPr>
              <a:tblGrid>
                <a:gridCol w="29523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void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multiply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a,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b)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if(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 &lt; b)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System.out.println(“A is greater);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b="1" sz="1000">
                        <a:solidFill>
                          <a:srgbClr val="A9B7C6"/>
                        </a:solidFill>
                        <a:highlight>
                          <a:srgbClr val="2B2B2B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51" name="Google Shape;1151;gac749e71fc_0_209"/>
          <p:cNvGraphicFramePr/>
          <p:nvPr/>
        </p:nvGraphicFramePr>
        <p:xfrm>
          <a:off x="941025" y="338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{555B1FDD-2862-4EB8-AFE9-F06152FCCD54}</a:tableStyleId>
              </a:tblPr>
              <a:tblGrid>
                <a:gridCol w="29523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void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IN" sz="1000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multiply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a,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b) {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b="1" lang="en-IN" sz="1000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i=0; i&lt;10; i++</a:t>
                      </a: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//some statements</a:t>
                      </a:r>
                      <a:endParaRPr b="1" sz="10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b="1" sz="1000">
                        <a:solidFill>
                          <a:srgbClr val="A9B7C6"/>
                        </a:solidFill>
                        <a:highlight>
                          <a:srgbClr val="2B2B2B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ac749e71fc_0_235"/>
          <p:cNvSpPr txBox="1"/>
          <p:nvPr>
            <p:ph idx="1" type="body"/>
          </p:nvPr>
        </p:nvSpPr>
        <p:spPr>
          <a:xfrm>
            <a:off x="471276" y="1087069"/>
            <a:ext cx="75072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00"/>
              <a:t>Write a program that checks and prints all prime numbers from 1 to 1000. 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/>
          </a:p>
        </p:txBody>
      </p:sp>
      <p:sp>
        <p:nvSpPr>
          <p:cNvPr id="1157" name="Google Shape;1157;gac749e71fc_0_235"/>
          <p:cNvSpPr txBox="1"/>
          <p:nvPr>
            <p:ph idx="4294967295" type="sldNum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8" name="Google Shape;1158;gac749e71fc_0_235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Hands-On: Exercise 6</a:t>
            </a:r>
            <a:endParaRPr b="0" i="0" sz="234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9" name="Google Shape;1159;gac749e71fc_0_235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a006adcea6_0_0"/>
          <p:cNvSpPr txBox="1"/>
          <p:nvPr>
            <p:ph type="title"/>
          </p:nvPr>
        </p:nvSpPr>
        <p:spPr>
          <a:xfrm>
            <a:off x="467251" y="116125"/>
            <a:ext cx="67212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Yesterday’s Homework</a:t>
            </a:r>
            <a:endParaRPr/>
          </a:p>
        </p:txBody>
      </p:sp>
      <p:sp>
        <p:nvSpPr>
          <p:cNvPr id="661" name="Google Shape;661;ga006adcea6_0_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62" name="Google Shape;662;ga006adcea6_0_0"/>
          <p:cNvSpPr txBox="1"/>
          <p:nvPr/>
        </p:nvSpPr>
        <p:spPr>
          <a:xfrm>
            <a:off x="387150" y="678625"/>
            <a:ext cx="8369700" cy="21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Find out the largest number among three given numbers.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Input </a:t>
            </a:r>
            <a:r>
              <a:rPr lang="en-IN">
                <a:solidFill>
                  <a:srgbClr val="FFFFFF"/>
                </a:solidFill>
              </a:rPr>
              <a:t>f</a:t>
            </a: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ormat: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First line containing the first number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Second line containing the second number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Third line containing the third number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Output </a:t>
            </a:r>
            <a:r>
              <a:rPr lang="en-IN">
                <a:solidFill>
                  <a:srgbClr val="FFFFFF"/>
                </a:solidFill>
              </a:rPr>
              <a:t>f</a:t>
            </a: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ormat: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First line containing the value of the largest number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Sample </a:t>
            </a:r>
            <a:r>
              <a:rPr lang="en-IN">
                <a:solidFill>
                  <a:srgbClr val="FFFFFF"/>
                </a:solidFill>
              </a:rPr>
              <a:t>i</a:t>
            </a: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nput 1: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Sample </a:t>
            </a:r>
            <a:r>
              <a:rPr lang="en-IN">
                <a:solidFill>
                  <a:srgbClr val="FFFFFF"/>
                </a:solidFill>
              </a:rPr>
              <a:t>o</a:t>
            </a: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utput 1: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9dbe2a1372_0_28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66" name="Google Shape;1166;g9dbe2a1372_0_281"/>
          <p:cNvSpPr txBox="1"/>
          <p:nvPr>
            <p:ph idx="1" type="body"/>
          </p:nvPr>
        </p:nvSpPr>
        <p:spPr>
          <a:xfrm>
            <a:off x="316682" y="730575"/>
            <a:ext cx="8252400" cy="3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00">
                <a:solidFill>
                  <a:srgbClr val="0E101A"/>
                </a:solidFill>
              </a:rPr>
              <a:t>A command-line argument is an information that is directly executed in the command line. They follow the program's name on the command line when executed. </a:t>
            </a:r>
            <a:endParaRPr sz="14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sz="1400">
                <a:solidFill>
                  <a:srgbClr val="0E101A"/>
                </a:solidFill>
              </a:rPr>
              <a:t>Command line arguments are stored as strings in the String array passed to main( ).</a:t>
            </a:r>
            <a:endParaRPr sz="14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00">
                <a:solidFill>
                  <a:srgbClr val="0E101A"/>
                </a:solidFill>
              </a:rPr>
              <a:t>We can run a Java program by writing the below command:</a:t>
            </a:r>
            <a:endParaRPr sz="14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400">
                <a:solidFill>
                  <a:srgbClr val="0E101A"/>
                </a:solidFill>
              </a:rPr>
              <a:t>java className Hello World </a:t>
            </a:r>
            <a:endParaRPr b="1" sz="14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00">
                <a:solidFill>
                  <a:srgbClr val="0E101A"/>
                </a:solidFill>
              </a:rPr>
              <a:t>Here, the name of the class is className, followed by, after the className, i.e, ‘Hello World’, are command line arguments.</a:t>
            </a:r>
            <a:endParaRPr sz="14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00">
                <a:solidFill>
                  <a:srgbClr val="0E101A"/>
                </a:solidFill>
              </a:rPr>
              <a:t>The command line arguments are supplied to JVM, which wraps these and supplies them to args[]. You can be confirm that they are actually wrapped up in an args array by checking the length of the args using args.length.</a:t>
            </a:r>
            <a:endParaRPr sz="1400">
              <a:solidFill>
                <a:srgbClr val="0E101A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</p:txBody>
      </p:sp>
      <p:sp>
        <p:nvSpPr>
          <p:cNvPr id="1167" name="Google Shape;1167;g9dbe2a1372_0_281"/>
          <p:cNvSpPr txBox="1"/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/>
              <a:t>Command line arguments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ac749e71fc_0_219"/>
          <p:cNvSpPr/>
          <p:nvPr>
            <p:ph idx="3" type="pic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gac749e71fc_0_219"/>
          <p:cNvSpPr txBox="1"/>
          <p:nvPr>
            <p:ph idx="10" type="dt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4" name="Google Shape;1174;gac749e71fc_0_219"/>
          <p:cNvSpPr txBox="1"/>
          <p:nvPr>
            <p:ph idx="12" type="sldNum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75" name="Google Shape;1175;gac749e71fc_0_219"/>
          <p:cNvSpPr txBox="1"/>
          <p:nvPr>
            <p:ph idx="1" type="body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4312" lvl="0" marL="21431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176" name="Google Shape;1176;gac749e71fc_0_219"/>
          <p:cNvSpPr txBox="1"/>
          <p:nvPr>
            <p:ph idx="4294967295" type="sldNum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7" name="Google Shape;1177;gac749e71fc_0_2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gac749e71fc_0_2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gac749e71fc_0_219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gac749e71fc_0_219"/>
          <p:cNvSpPr txBox="1"/>
          <p:nvPr/>
        </p:nvSpPr>
        <p:spPr>
          <a:xfrm>
            <a:off x="727367" y="303222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textRoundtripDataId="26"/>
                  </a:ext>
                </a:extLst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15 sec)</a:t>
            </a:r>
            <a:endParaRPr b="0" sz="3600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1" name="Google Shape;1181;gac749e71fc_0_219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25</a:t>
            </a:r>
            <a:endParaRPr/>
          </a:p>
        </p:txBody>
      </p:sp>
      <p:pic>
        <p:nvPicPr>
          <p:cNvPr id="1182" name="Google Shape;1182;gac749e71fc_0_2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gac749e71fc_0_219"/>
          <p:cNvSpPr txBox="1"/>
          <p:nvPr/>
        </p:nvSpPr>
        <p:spPr>
          <a:xfrm>
            <a:off x="727375" y="1186900"/>
            <a:ext cx="7048200" cy="29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is/are command-line arguments in Java?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javac Main.java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 Main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 Main 11 23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 11 23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ac749e71fc_0_247"/>
          <p:cNvSpPr/>
          <p:nvPr>
            <p:ph idx="3" type="pic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gac749e71fc_0_247"/>
          <p:cNvSpPr txBox="1"/>
          <p:nvPr>
            <p:ph idx="10" type="dt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0" name="Google Shape;1190;gac749e71fc_0_247"/>
          <p:cNvSpPr txBox="1"/>
          <p:nvPr>
            <p:ph idx="12" type="sldNum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91" name="Google Shape;1191;gac749e71fc_0_247"/>
          <p:cNvSpPr txBox="1"/>
          <p:nvPr>
            <p:ph idx="1" type="body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4312" lvl="0" marL="21431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indent="-214312" lvl="0" marL="21431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192" name="Google Shape;1192;gac749e71fc_0_247"/>
          <p:cNvSpPr txBox="1"/>
          <p:nvPr>
            <p:ph idx="4294967295" type="sldNum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3" name="Google Shape;1193;gac749e71fc_0_2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gac749e71fc_0_2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gac749e71fc_0_247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gac749e71fc_0_247"/>
          <p:cNvSpPr txBox="1"/>
          <p:nvPr/>
        </p:nvSpPr>
        <p:spPr>
          <a:xfrm>
            <a:off x="727367" y="303222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textRoundtripDataId="27"/>
                  </a:ext>
                </a:extLst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r>
              <a:rPr b="0"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Answer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b="0" sz="3600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7" name="Google Shape;1197;gac749e71fc_0_247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25</a:t>
            </a:r>
            <a:endParaRPr/>
          </a:p>
        </p:txBody>
      </p:sp>
      <p:pic>
        <p:nvPicPr>
          <p:cNvPr id="1198" name="Google Shape;1198;gac749e71fc_0_2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gac749e71fc_0_247"/>
          <p:cNvSpPr txBox="1"/>
          <p:nvPr/>
        </p:nvSpPr>
        <p:spPr>
          <a:xfrm>
            <a:off x="727375" y="1186900"/>
            <a:ext cx="7048200" cy="29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is/are command-line arguments in Java?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lphaLcPeriod"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javac Main.java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lphaLcPeriod"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java Main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lphaLcPeriod"/>
            </a:pPr>
            <a:r>
              <a:rPr b="1"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java Main 11 23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 11 23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a006adcea6_0_1221"/>
          <p:cNvSpPr txBox="1"/>
          <p:nvPr>
            <p:ph type="title"/>
          </p:nvPr>
        </p:nvSpPr>
        <p:spPr>
          <a:xfrm>
            <a:off x="467251" y="116125"/>
            <a:ext cx="67212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Today’s Homework</a:t>
            </a:r>
            <a:endParaRPr/>
          </a:p>
        </p:txBody>
      </p:sp>
      <p:sp>
        <p:nvSpPr>
          <p:cNvPr id="1205" name="Google Shape;1205;ga006adcea6_0_12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206" name="Google Shape;1206;ga006adcea6_0_1221"/>
          <p:cNvSpPr txBox="1"/>
          <p:nvPr/>
        </p:nvSpPr>
        <p:spPr>
          <a:xfrm>
            <a:off x="387150" y="678625"/>
            <a:ext cx="8369700" cy="21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Write a program to print the following pattern.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1*2*3*4*17*18*19*20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5*6*7*14*15*16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8*9*12*13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10*11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Input </a:t>
            </a:r>
            <a:r>
              <a:rPr lang="en-IN">
                <a:solidFill>
                  <a:srgbClr val="FFFFFF"/>
                </a:solidFill>
              </a:rPr>
              <a:t>f</a:t>
            </a: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ormat: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 input required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Output </a:t>
            </a:r>
            <a:r>
              <a:rPr lang="en-IN">
                <a:solidFill>
                  <a:srgbClr val="FFFFFF"/>
                </a:solidFill>
              </a:rPr>
              <a:t>f</a:t>
            </a: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ormat: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First line containing 1*2*3*4*17*18*19*20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Second line containing 5*6*7*14*15*16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Third line containing  8*9*12*13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Fourth line containing   10*11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ga006adcea6_0_1221"/>
          <p:cNvSpPr txBox="1"/>
          <p:nvPr>
            <p:ph idx="11" type="ftr"/>
          </p:nvPr>
        </p:nvSpPr>
        <p:spPr>
          <a:xfrm>
            <a:off x="3028950" y="4767275"/>
            <a:ext cx="4432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Crash Course - Foundation of Programming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4"/>
          <p:cNvSpPr txBox="1"/>
          <p:nvPr>
            <p:ph idx="10" type="dt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07/10/2020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3" name="Google Shape;1213;p14"/>
          <p:cNvSpPr txBox="1"/>
          <p:nvPr>
            <p:ph idx="12" type="sldNum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4" name="Google Shape;1214;p14"/>
          <p:cNvSpPr txBox="1"/>
          <p:nvPr/>
        </p:nvSpPr>
        <p:spPr>
          <a:xfrm>
            <a:off x="638175" y="654907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IN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Takeaways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14"/>
          <p:cNvSpPr txBox="1"/>
          <p:nvPr/>
        </p:nvSpPr>
        <p:spPr>
          <a:xfrm>
            <a:off x="638175" y="1507524"/>
            <a:ext cx="4887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14"/>
          <p:cNvSpPr txBox="1"/>
          <p:nvPr/>
        </p:nvSpPr>
        <p:spPr>
          <a:xfrm>
            <a:off x="1126962" y="1507524"/>
            <a:ext cx="55660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of different types of loops in Java with examples</a:t>
            </a: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Google Shape;1217;p14"/>
          <p:cNvSpPr txBox="1"/>
          <p:nvPr/>
        </p:nvSpPr>
        <p:spPr>
          <a:xfrm>
            <a:off x="1126962" y="2998895"/>
            <a:ext cx="6551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Basics of methods</a:t>
            </a: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including</a:t>
            </a: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definin</a:t>
            </a: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ethod, defining variables inside methods, calling methods and returning values from methods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14"/>
          <p:cNvSpPr txBox="1"/>
          <p:nvPr/>
        </p:nvSpPr>
        <p:spPr>
          <a:xfrm>
            <a:off x="567900" y="3137398"/>
            <a:ext cx="48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14"/>
          <p:cNvSpPr txBox="1"/>
          <p:nvPr/>
        </p:nvSpPr>
        <p:spPr>
          <a:xfrm>
            <a:off x="1126950" y="2153848"/>
            <a:ext cx="655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come out of a loop, use break statement. 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14"/>
          <p:cNvSpPr txBox="1"/>
          <p:nvPr/>
        </p:nvSpPr>
        <p:spPr>
          <a:xfrm>
            <a:off x="567900" y="2153848"/>
            <a:ext cx="48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14"/>
          <p:cNvSpPr txBox="1"/>
          <p:nvPr/>
        </p:nvSpPr>
        <p:spPr>
          <a:xfrm>
            <a:off x="1126950" y="2576373"/>
            <a:ext cx="655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continue to the next iteration, use continue statement.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14"/>
          <p:cNvSpPr txBox="1"/>
          <p:nvPr/>
        </p:nvSpPr>
        <p:spPr>
          <a:xfrm>
            <a:off x="567900" y="2576373"/>
            <a:ext cx="48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ab5535e306_0_617"/>
          <p:cNvSpPr txBox="1"/>
          <p:nvPr>
            <p:ph idx="12" type="sldNum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228" name="Google Shape;1228;gab5535e306_0_617"/>
          <p:cNvSpPr txBox="1"/>
          <p:nvPr/>
        </p:nvSpPr>
        <p:spPr>
          <a:xfrm>
            <a:off x="638175" y="654900"/>
            <a:ext cx="569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Tasks to Complete After the Session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gab5535e306_0_617"/>
          <p:cNvSpPr txBox="1"/>
          <p:nvPr>
            <p:ph idx="11" type="ftr"/>
          </p:nvPr>
        </p:nvSpPr>
        <p:spPr>
          <a:xfrm>
            <a:off x="2925450" y="4767275"/>
            <a:ext cx="329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Full Stack Software Development</a:t>
            </a:r>
            <a:endParaRPr/>
          </a:p>
        </p:txBody>
      </p:sp>
      <p:graphicFrame>
        <p:nvGraphicFramePr>
          <p:cNvPr id="1230" name="Google Shape;1230;gab5535e306_0_617"/>
          <p:cNvGraphicFramePr/>
          <p:nvPr/>
        </p:nvGraphicFramePr>
        <p:xfrm>
          <a:off x="3355400" y="19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{4EDD17A7-747B-4CF9-AC52-DFDF88907A26}</a:tableStyleId>
              </a:tblPr>
              <a:tblGrid>
                <a:gridCol w="2433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rgbClr val="FFFFFF"/>
                          </a:solidFill>
                        </a:rPr>
                        <a:t>Homework Questions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rgbClr val="FFFFFF"/>
                          </a:solidFill>
                        </a:rPr>
                        <a:t>MCQs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rgbClr val="FFFFFF"/>
                          </a:solidFill>
                        </a:rPr>
                        <a:t>Coding Questions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5"/>
          <p:cNvSpPr txBox="1"/>
          <p:nvPr>
            <p:ph idx="10" type="dt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07/10/2020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6" name="Google Shape;1236;p15"/>
          <p:cNvSpPr txBox="1"/>
          <p:nvPr>
            <p:ph idx="12" type="sldNum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7" name="Google Shape;1237;p15"/>
          <p:cNvSpPr txBox="1"/>
          <p:nvPr/>
        </p:nvSpPr>
        <p:spPr>
          <a:xfrm>
            <a:off x="638175" y="654907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IN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 Class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15"/>
          <p:cNvSpPr txBox="1"/>
          <p:nvPr/>
        </p:nvSpPr>
        <p:spPr>
          <a:xfrm>
            <a:off x="638175" y="1507524"/>
            <a:ext cx="4887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15"/>
          <p:cNvSpPr txBox="1"/>
          <p:nvPr/>
        </p:nvSpPr>
        <p:spPr>
          <a:xfrm>
            <a:off x="1126962" y="1507524"/>
            <a:ext cx="60656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Strings: Different types of operations on Strings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15"/>
          <p:cNvSpPr txBox="1"/>
          <p:nvPr/>
        </p:nvSpPr>
        <p:spPr>
          <a:xfrm>
            <a:off x="642293" y="1931780"/>
            <a:ext cx="4887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15"/>
          <p:cNvSpPr txBox="1"/>
          <p:nvPr/>
        </p:nvSpPr>
        <p:spPr>
          <a:xfrm>
            <a:off x="1126962" y="1931780"/>
            <a:ext cx="7272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Arrays: Basics and different types of operations on Arrays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6"/>
          <p:cNvSpPr txBox="1"/>
          <p:nvPr/>
        </p:nvSpPr>
        <p:spPr>
          <a:xfrm>
            <a:off x="555037" y="2114911"/>
            <a:ext cx="6895272" cy="11719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b="0" i="0" lang="en-IN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</a:t>
            </a:r>
            <a:r>
              <a:rPr lang="en-IN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r>
              <a:rPr b="0" i="0" lang="en-IN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ou!</a:t>
            </a:r>
            <a:endParaRPr b="0" i="0" sz="4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47" name="Google Shape;124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2370" y="0"/>
            <a:ext cx="1356542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16"/>
          <p:cNvSpPr txBox="1"/>
          <p:nvPr/>
        </p:nvSpPr>
        <p:spPr>
          <a:xfrm>
            <a:off x="1157111" y="716037"/>
            <a:ext cx="1655704" cy="1311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1" lang="en-IN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#LifeKoKaroLift</a:t>
            </a:r>
            <a:endParaRPr b="0" i="1" sz="14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9" name="Google Shape;1249;p16"/>
          <p:cNvSpPr txBox="1"/>
          <p:nvPr>
            <p:ph idx="10" type="dt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07/10/2020</a:t>
            </a:r>
            <a:endParaRPr/>
          </a:p>
        </p:txBody>
      </p:sp>
      <p:sp>
        <p:nvSpPr>
          <p:cNvPr id="1250" name="Google Shape;1250;p16"/>
          <p:cNvSpPr txBox="1"/>
          <p:nvPr>
            <p:ph idx="12" type="sldNum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a006adcea6_0_609"/>
          <p:cNvSpPr txBox="1"/>
          <p:nvPr>
            <p:ph type="title"/>
          </p:nvPr>
        </p:nvSpPr>
        <p:spPr>
          <a:xfrm>
            <a:off x="467251" y="116125"/>
            <a:ext cx="67212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Yesterday’s Homework Solution</a:t>
            </a:r>
            <a:endParaRPr/>
          </a:p>
        </p:txBody>
      </p:sp>
      <p:sp>
        <p:nvSpPr>
          <p:cNvPr id="668" name="Google Shape;668;ga006adcea6_0_6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69" name="Google Shape;669;ga006adcea6_0_609"/>
          <p:cNvSpPr txBox="1"/>
          <p:nvPr/>
        </p:nvSpPr>
        <p:spPr>
          <a:xfrm>
            <a:off x="387150" y="678625"/>
            <a:ext cx="8369700" cy="21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70" name="Google Shape;670;ga006adcea6_0_609"/>
          <p:cNvGraphicFramePr/>
          <p:nvPr/>
        </p:nvGraphicFramePr>
        <p:xfrm>
          <a:off x="1012600" y="85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{E5D2BA02-E5ED-4F89-A541-7A4DD7D3CA29}</a:tableStyleId>
              </a:tblPr>
              <a:tblGrid>
                <a:gridCol w="5889650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IN" sz="1000" u="none" cap="none" strike="noStrike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package</a:t>
                      </a:r>
                      <a:r>
                        <a:rPr lang="en-IN" sz="10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com.company;</a:t>
                      </a:r>
                      <a:br>
                        <a:rPr lang="en-IN" sz="10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 u="none" cap="none" strike="noStrike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-IN" sz="10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java.util.Scanner;</a:t>
                      </a:r>
                      <a:br>
                        <a:rPr lang="en-IN" sz="10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 u="none" cap="none" strike="noStrike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lang="en-IN" sz="10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000" u="none" cap="none" strike="noStrike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</a:t>
                      </a:r>
                      <a:r>
                        <a:rPr lang="en-IN" sz="10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000" u="none" cap="none" strike="noStrike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Main</a:t>
                      </a:r>
                      <a:r>
                        <a:rPr lang="en-IN" sz="10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lang="en-IN" sz="10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-IN" sz="10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n-IN" sz="1000" u="none" cap="none" strike="noStrike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 static void main(String args[] ) throws Exception {</a:t>
                      </a:r>
                      <a:endParaRPr sz="1000" u="none" cap="none" strike="noStrike">
                        <a:solidFill>
                          <a:srgbClr val="FCC28C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 u="none" cap="none" strike="noStrike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Scanner sc = new Scanner(System.in);</a:t>
                      </a:r>
                      <a:endParaRPr sz="1000" u="none" cap="none" strike="noStrike">
                        <a:solidFill>
                          <a:srgbClr val="FCC28C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 u="none" cap="none" strike="noStrike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int num1 = sc.nextInt();</a:t>
                      </a:r>
                      <a:endParaRPr sz="1000" u="none" cap="none" strike="noStrike">
                        <a:solidFill>
                          <a:srgbClr val="FCC28C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 u="none" cap="none" strike="noStrike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int num2 = sc.nextInt();</a:t>
                      </a:r>
                      <a:endParaRPr sz="1000" u="none" cap="none" strike="noStrike">
                        <a:solidFill>
                          <a:srgbClr val="FCC28C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 u="none" cap="none" strike="noStrike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int num3 = sc.nextInt();</a:t>
                      </a:r>
                      <a:endParaRPr sz="1000" u="none" cap="none" strike="noStrike">
                        <a:solidFill>
                          <a:srgbClr val="FCC28C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 u="none" cap="none" strike="noStrike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int max = (num1 &gt; num2) ? (num1 &gt; num3 ? num1 : num3) : (num2 &gt; num3 ? num2 : num3);    </a:t>
                      </a:r>
                      <a:endParaRPr sz="1000" u="none" cap="none" strike="noStrike">
                        <a:solidFill>
                          <a:srgbClr val="FCC28C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 u="none" cap="none" strike="noStrike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System.out.println(max);</a:t>
                      </a:r>
                      <a:endParaRPr sz="1000" u="none" cap="none" strike="noStrike">
                        <a:solidFill>
                          <a:srgbClr val="FCC28C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 u="none" cap="none" strike="noStrike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}</a:t>
                      </a:r>
                      <a:endParaRPr sz="1000" u="none" cap="none" strike="noStrike">
                        <a:solidFill>
                          <a:srgbClr val="FCC28C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IN" sz="1000" u="none" cap="none" strike="noStrik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000" u="none" cap="none" strike="noStrike">
                        <a:solidFill>
                          <a:srgbClr val="A9B7C6"/>
                        </a:solidFill>
                        <a:highlight>
                          <a:srgbClr val="2B2B2B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  <p:sp>
        <p:nvSpPr>
          <p:cNvPr id="671" name="Google Shape;671;ga006adcea6_0_609"/>
          <p:cNvSpPr txBox="1"/>
          <p:nvPr>
            <p:ph idx="11" type="ftr"/>
          </p:nvPr>
        </p:nvSpPr>
        <p:spPr>
          <a:xfrm>
            <a:off x="2681900" y="4767275"/>
            <a:ext cx="4432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Crash Course - Foundation of Programming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"/>
          <p:cNvSpPr txBox="1"/>
          <p:nvPr>
            <p:ph idx="10" type="dt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07/10/2020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7" name="Google Shape;677;p6"/>
          <p:cNvSpPr txBox="1"/>
          <p:nvPr>
            <p:ph idx="12" type="sldNum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8" name="Google Shape;678;p6"/>
          <p:cNvSpPr txBox="1"/>
          <p:nvPr/>
        </p:nvSpPr>
        <p:spPr>
          <a:xfrm>
            <a:off x="638175" y="654907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IN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Today’s Agenda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6"/>
          <p:cNvSpPr txBox="1"/>
          <p:nvPr/>
        </p:nvSpPr>
        <p:spPr>
          <a:xfrm>
            <a:off x="638175" y="1507524"/>
            <a:ext cx="4887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6"/>
          <p:cNvSpPr txBox="1"/>
          <p:nvPr/>
        </p:nvSpPr>
        <p:spPr>
          <a:xfrm>
            <a:off x="1126962" y="1507524"/>
            <a:ext cx="64898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are loops?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6"/>
          <p:cNvSpPr txBox="1"/>
          <p:nvPr/>
        </p:nvSpPr>
        <p:spPr>
          <a:xfrm>
            <a:off x="642293" y="1931780"/>
            <a:ext cx="4887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6"/>
          <p:cNvSpPr txBox="1"/>
          <p:nvPr/>
        </p:nvSpPr>
        <p:spPr>
          <a:xfrm>
            <a:off x="1131080" y="1931780"/>
            <a:ext cx="73937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Different types of loops</a:t>
            </a: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While, Do-While, For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6"/>
          <p:cNvSpPr txBox="1"/>
          <p:nvPr/>
        </p:nvSpPr>
        <p:spPr>
          <a:xfrm>
            <a:off x="638176" y="2810754"/>
            <a:ext cx="4887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"/>
          <p:cNvSpPr txBox="1"/>
          <p:nvPr/>
        </p:nvSpPr>
        <p:spPr>
          <a:xfrm>
            <a:off x="1126962" y="2810754"/>
            <a:ext cx="70013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Methods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6"/>
          <p:cNvSpPr txBox="1"/>
          <p:nvPr/>
        </p:nvSpPr>
        <p:spPr>
          <a:xfrm>
            <a:off x="638175" y="2371267"/>
            <a:ext cx="4887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6"/>
          <p:cNvSpPr txBox="1"/>
          <p:nvPr/>
        </p:nvSpPr>
        <p:spPr>
          <a:xfrm>
            <a:off x="1126962" y="2371267"/>
            <a:ext cx="73937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Break and </a:t>
            </a: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ontinue statements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To be filled by Ifrah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9c8c0e5fca_0_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94" name="Google Shape;694;g9c8c0e5fca_0_17"/>
          <p:cNvSpPr txBox="1"/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/>
              <a:t>What Are Loops?</a:t>
            </a:r>
            <a:endParaRPr/>
          </a:p>
        </p:txBody>
      </p:sp>
      <p:sp>
        <p:nvSpPr>
          <p:cNvPr id="695" name="Google Shape;695;g9c8c0e5fca_0_17"/>
          <p:cNvSpPr txBox="1"/>
          <p:nvPr/>
        </p:nvSpPr>
        <p:spPr>
          <a:xfrm>
            <a:off x="144350" y="690750"/>
            <a:ext cx="5184900" cy="4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roxima Nova"/>
              <a:buChar char="●"/>
            </a:pPr>
            <a:r>
              <a:rPr lang="en-IN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In our daily lives, there is always repetition of events such as our </a:t>
            </a:r>
            <a:r>
              <a:rPr lang="en-IN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morning</a:t>
            </a:r>
            <a:r>
              <a:rPr lang="en-IN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 routine or going to school/college and attending classes. You can think of so many things that happen over and over again.</a:t>
            </a:r>
            <a:endParaRPr>
              <a:solidFill>
                <a:srgbClr val="26262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262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roxima Nova"/>
              <a:buChar char="●"/>
            </a:pPr>
            <a:r>
              <a:rPr lang="en-IN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Similar to these, we have </a:t>
            </a:r>
            <a:r>
              <a:rPr lang="en-IN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repetitions</a:t>
            </a:r>
            <a:r>
              <a:rPr lang="en-IN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 in programming languages as well. Suppose you want to print integers from 1 to 10. You can write 10 print statements. But what if you had to print integers from 1 to 100 or more? Would you still write individual statements?</a:t>
            </a:r>
            <a:endParaRPr>
              <a:solidFill>
                <a:srgbClr val="26262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262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roxima Nova"/>
              <a:buChar char="●"/>
            </a:pPr>
            <a:r>
              <a:rPr lang="en-IN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No, programming offers loops that perform repetitive actions over and over again.</a:t>
            </a:r>
            <a:endParaRPr>
              <a:solidFill>
                <a:srgbClr val="26262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262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roxima Nova"/>
              <a:buChar char="●"/>
            </a:pPr>
            <a:r>
              <a:rPr lang="en-IN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A loop is a programing feature that facilitates performing an action </a:t>
            </a:r>
            <a:r>
              <a:rPr lang="en-IN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repeatedly</a:t>
            </a:r>
            <a:r>
              <a:rPr lang="en-IN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 until some condition is met.</a:t>
            </a:r>
            <a:endParaRPr>
              <a:solidFill>
                <a:srgbClr val="26262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262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262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u="none" cap="none" strike="noStrike">
              <a:solidFill>
                <a:srgbClr val="26262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96" name="Google Shape;696;g9c8c0e5fca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250" y="1478550"/>
            <a:ext cx="3509950" cy="1881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9dbe2a1372_0_11"/>
          <p:cNvSpPr/>
          <p:nvPr>
            <p:ph idx="2" type="pic"/>
          </p:nvPr>
        </p:nvSpPr>
        <p:spPr>
          <a:xfrm>
            <a:off x="4235950" y="916939"/>
            <a:ext cx="4535400" cy="3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i="0" lang="en-IN" sz="1400" u="none" cap="none" strike="noStrike">
                <a:solidFill>
                  <a:schemeClr val="dk1"/>
                </a:solidFill>
              </a:rPr>
              <a:t>‌In Java, a loop </a:t>
            </a:r>
            <a:r>
              <a:rPr lang="en-IN" sz="1400"/>
              <a:t>performs some lines of code in an ordered fashion until a predefined condition is met.</a:t>
            </a:r>
            <a:endParaRPr i="0" sz="1400" u="none" cap="none" strike="noStrike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IN" sz="1400">
                <a:solidFill>
                  <a:srgbClr val="262626"/>
                </a:solidFill>
              </a:rPr>
              <a:t>The loop exits only when the condition is not satisfied anymore.</a:t>
            </a:r>
            <a:endParaRPr sz="1400">
              <a:solidFill>
                <a:srgbClr val="262626"/>
              </a:solidFill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IN" sz="1400">
                <a:solidFill>
                  <a:srgbClr val="262626"/>
                </a:solidFill>
              </a:rPr>
              <a:t>It is important to have a condition that is false after a desired number of iterations; otherwise, the loop will never end.</a:t>
            </a:r>
            <a:endParaRPr sz="1400">
              <a:solidFill>
                <a:srgbClr val="262626"/>
              </a:solidFill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-IN" sz="1400">
                <a:solidFill>
                  <a:srgbClr val="262626"/>
                </a:solidFill>
              </a:rPr>
              <a:t>Java offers the following types of loops:</a:t>
            </a:r>
            <a:br>
              <a:rPr lang="en-IN" sz="1400">
                <a:solidFill>
                  <a:srgbClr val="262626"/>
                </a:solidFill>
              </a:rPr>
            </a:br>
            <a:r>
              <a:rPr lang="en-IN" sz="1400">
                <a:solidFill>
                  <a:srgbClr val="262626"/>
                </a:solidFill>
              </a:rPr>
              <a:t> a. For</a:t>
            </a:r>
            <a:endParaRPr sz="14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rgbClr val="262626"/>
                </a:solidFill>
              </a:rPr>
              <a:t>           b. While</a:t>
            </a:r>
            <a:endParaRPr sz="14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rgbClr val="262626"/>
                </a:solidFill>
              </a:rPr>
              <a:t>           c. Do-While</a:t>
            </a:r>
            <a:endParaRPr i="0" sz="1400" u="none" cap="none" strike="noStrike">
              <a:solidFill>
                <a:srgbClr val="262626"/>
              </a:solidFill>
            </a:endParaRPr>
          </a:p>
        </p:txBody>
      </p:sp>
      <p:sp>
        <p:nvSpPr>
          <p:cNvPr id="703" name="Google Shape;703;g9dbe2a1372_0_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04" name="Google Shape;704;g9dbe2a1372_0_11"/>
          <p:cNvSpPr txBox="1"/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/>
              <a:t>Loops in Java</a:t>
            </a:r>
            <a:endParaRPr/>
          </a:p>
        </p:txBody>
      </p:sp>
      <p:pic>
        <p:nvPicPr>
          <p:cNvPr id="705" name="Google Shape;705;g9dbe2a1372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25" y="1028691"/>
            <a:ext cx="3931150" cy="2592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STER_UPGRAD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2019-01-02T10:18:22Z</dcterms:created>
  <dc:creator>harsh.asiwal@gmail.com</dc:creator>
</cp:coreProperties>
</file>